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T Sans Narrow" panose="020B0604020202020204" charset="0"/>
      <p:regular r:id="rId20"/>
      <p:bold r:id="rId21"/>
    </p:embeddedFont>
    <p:embeddedFont>
      <p:font typeface="Comic Sans MS" panose="030F0702030302020204" pitchFamily="66"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buClr>
                <a:schemeClr val="accent3"/>
              </a:buClr>
              <a:buSzPts val="13000"/>
              <a:buNone/>
              <a:defRPr sz="13000">
                <a:solidFill>
                  <a:schemeClr val="accent3"/>
                </a:solidFill>
              </a:defRPr>
            </a:lvl1pPr>
            <a:lvl2pPr lvl="1" algn="ctr">
              <a:spcBef>
                <a:spcPts val="0"/>
              </a:spcBef>
              <a:buClr>
                <a:schemeClr val="accent3"/>
              </a:buClr>
              <a:buSzPts val="13000"/>
              <a:buNone/>
              <a:defRPr sz="13000">
                <a:solidFill>
                  <a:schemeClr val="accent3"/>
                </a:solidFill>
              </a:defRPr>
            </a:lvl2pPr>
            <a:lvl3pPr lvl="2" algn="ctr">
              <a:spcBef>
                <a:spcPts val="0"/>
              </a:spcBef>
              <a:buClr>
                <a:schemeClr val="accent3"/>
              </a:buClr>
              <a:buSzPts val="13000"/>
              <a:buNone/>
              <a:defRPr sz="13000">
                <a:solidFill>
                  <a:schemeClr val="accent3"/>
                </a:solidFill>
              </a:defRPr>
            </a:lvl3pPr>
            <a:lvl4pPr lvl="3" algn="ctr">
              <a:spcBef>
                <a:spcPts val="0"/>
              </a:spcBef>
              <a:buClr>
                <a:schemeClr val="accent3"/>
              </a:buClr>
              <a:buSzPts val="13000"/>
              <a:buNone/>
              <a:defRPr sz="13000">
                <a:solidFill>
                  <a:schemeClr val="accent3"/>
                </a:solidFill>
              </a:defRPr>
            </a:lvl4pPr>
            <a:lvl5pPr lvl="4" algn="ctr">
              <a:spcBef>
                <a:spcPts val="0"/>
              </a:spcBef>
              <a:buClr>
                <a:schemeClr val="accent3"/>
              </a:buClr>
              <a:buSzPts val="13000"/>
              <a:buNone/>
              <a:defRPr sz="13000">
                <a:solidFill>
                  <a:schemeClr val="accent3"/>
                </a:solidFill>
              </a:defRPr>
            </a:lvl5pPr>
            <a:lvl6pPr lvl="5" algn="ctr">
              <a:spcBef>
                <a:spcPts val="0"/>
              </a:spcBef>
              <a:buClr>
                <a:schemeClr val="accent3"/>
              </a:buClr>
              <a:buSzPts val="13000"/>
              <a:buNone/>
              <a:defRPr sz="13000">
                <a:solidFill>
                  <a:schemeClr val="accent3"/>
                </a:solidFill>
              </a:defRPr>
            </a:lvl6pPr>
            <a:lvl7pPr lvl="6" algn="ctr">
              <a:spcBef>
                <a:spcPts val="0"/>
              </a:spcBef>
              <a:buClr>
                <a:schemeClr val="accent3"/>
              </a:buClr>
              <a:buSzPts val="13000"/>
              <a:buNone/>
              <a:defRPr sz="13000">
                <a:solidFill>
                  <a:schemeClr val="accent3"/>
                </a:solidFill>
              </a:defRPr>
            </a:lvl7pPr>
            <a:lvl8pPr lvl="7" algn="ctr">
              <a:spcBef>
                <a:spcPts val="0"/>
              </a:spcBef>
              <a:buClr>
                <a:schemeClr val="accent3"/>
              </a:buClr>
              <a:buSzPts val="13000"/>
              <a:buNone/>
              <a:defRPr sz="13000">
                <a:solidFill>
                  <a:schemeClr val="accent3"/>
                </a:solidFill>
              </a:defRPr>
            </a:lvl8pPr>
            <a:lvl9pPr lvl="8" algn="ctr">
              <a:spcBef>
                <a:spcPts val="0"/>
              </a:spcBef>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buSzPts val="3600"/>
              <a:buNone/>
              <a:defRPr/>
            </a:lvl1pPr>
            <a:lvl2pPr lvl="1" algn="ctr">
              <a:spcBef>
                <a:spcPts val="0"/>
              </a:spcBef>
              <a:buSzPts val="3600"/>
              <a:buNone/>
              <a:defRPr/>
            </a:lvl2pPr>
            <a:lvl3pPr lvl="2" algn="ctr">
              <a:spcBef>
                <a:spcPts val="0"/>
              </a:spcBef>
              <a:buSzPts val="3600"/>
              <a:buNone/>
              <a:defRPr/>
            </a:lvl3pPr>
            <a:lvl4pPr lvl="3" algn="ctr">
              <a:spcBef>
                <a:spcPts val="0"/>
              </a:spcBef>
              <a:buSzPts val="3600"/>
              <a:buNone/>
              <a:defRPr/>
            </a:lvl4pPr>
            <a:lvl5pPr lvl="4" algn="ctr">
              <a:spcBef>
                <a:spcPts val="0"/>
              </a:spcBef>
              <a:buSzPts val="3600"/>
              <a:buNone/>
              <a:defRPr/>
            </a:lvl5pPr>
            <a:lvl6pPr lvl="5" algn="ctr">
              <a:spcBef>
                <a:spcPts val="0"/>
              </a:spcBef>
              <a:buSzPts val="3600"/>
              <a:buNone/>
              <a:defRPr/>
            </a:lvl6pPr>
            <a:lvl7pPr lvl="6" algn="ctr">
              <a:spcBef>
                <a:spcPts val="0"/>
              </a:spcBef>
              <a:buSzPts val="3600"/>
              <a:buNone/>
              <a:defRPr/>
            </a:lvl7pPr>
            <a:lvl8pPr lvl="7" algn="ctr">
              <a:spcBef>
                <a:spcPts val="0"/>
              </a:spcBef>
              <a:buSzPts val="3600"/>
              <a:buNone/>
              <a:defRPr/>
            </a:lvl8pPr>
            <a:lvl9pPr lvl="8" algn="ctr">
              <a:spcBef>
                <a:spcPts val="0"/>
              </a:spcBef>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wrap="square" lIns="91425" tIns="91425" rIns="91425" bIns="91425" anchor="ctr" anchorCtr="0"/>
          <a:lstStyle>
            <a:lvl1pPr lvl="0">
              <a:spcBef>
                <a:spcPts val="0"/>
              </a:spcBef>
              <a:buClr>
                <a:schemeClr val="dk2"/>
              </a:buClr>
              <a:buSzPts val="5400"/>
              <a:buNone/>
              <a:defRPr sz="5400" b="0">
                <a:solidFill>
                  <a:schemeClr val="dk2"/>
                </a:solidFill>
              </a:defRPr>
            </a:lvl1pPr>
            <a:lvl2pPr lvl="1">
              <a:spcBef>
                <a:spcPts val="0"/>
              </a:spcBef>
              <a:buClr>
                <a:schemeClr val="dk2"/>
              </a:buClr>
              <a:buSzPts val="5400"/>
              <a:buNone/>
              <a:defRPr sz="5400" b="0">
                <a:solidFill>
                  <a:schemeClr val="dk2"/>
                </a:solidFill>
              </a:defRPr>
            </a:lvl2pPr>
            <a:lvl3pPr lvl="2">
              <a:spcBef>
                <a:spcPts val="0"/>
              </a:spcBef>
              <a:buClr>
                <a:schemeClr val="dk2"/>
              </a:buClr>
              <a:buSzPts val="5400"/>
              <a:buNone/>
              <a:defRPr sz="5400" b="0">
                <a:solidFill>
                  <a:schemeClr val="dk2"/>
                </a:solidFill>
              </a:defRPr>
            </a:lvl3pPr>
            <a:lvl4pPr lvl="3">
              <a:spcBef>
                <a:spcPts val="0"/>
              </a:spcBef>
              <a:buClr>
                <a:schemeClr val="dk2"/>
              </a:buClr>
              <a:buSzPts val="5400"/>
              <a:buNone/>
              <a:defRPr sz="5400" b="0">
                <a:solidFill>
                  <a:schemeClr val="dk2"/>
                </a:solidFill>
              </a:defRPr>
            </a:lvl4pPr>
            <a:lvl5pPr lvl="4">
              <a:spcBef>
                <a:spcPts val="0"/>
              </a:spcBef>
              <a:buClr>
                <a:schemeClr val="dk2"/>
              </a:buClr>
              <a:buSzPts val="5400"/>
              <a:buNone/>
              <a:defRPr sz="5400" b="0">
                <a:solidFill>
                  <a:schemeClr val="dk2"/>
                </a:solidFill>
              </a:defRPr>
            </a:lvl5pPr>
            <a:lvl6pPr lvl="5">
              <a:spcBef>
                <a:spcPts val="0"/>
              </a:spcBef>
              <a:buClr>
                <a:schemeClr val="dk2"/>
              </a:buClr>
              <a:buSzPts val="5400"/>
              <a:buNone/>
              <a:defRPr sz="5400" b="0">
                <a:solidFill>
                  <a:schemeClr val="dk2"/>
                </a:solidFill>
              </a:defRPr>
            </a:lvl6pPr>
            <a:lvl7pPr lvl="6">
              <a:spcBef>
                <a:spcPts val="0"/>
              </a:spcBef>
              <a:buClr>
                <a:schemeClr val="dk2"/>
              </a:buClr>
              <a:buSzPts val="5400"/>
              <a:buNone/>
              <a:defRPr sz="5400" b="0">
                <a:solidFill>
                  <a:schemeClr val="dk2"/>
                </a:solidFill>
              </a:defRPr>
            </a:lvl7pPr>
            <a:lvl8pPr lvl="7">
              <a:spcBef>
                <a:spcPts val="0"/>
              </a:spcBef>
              <a:buClr>
                <a:schemeClr val="dk2"/>
              </a:buClr>
              <a:buSzPts val="5400"/>
              <a:buNone/>
              <a:defRPr sz="5400" b="0">
                <a:solidFill>
                  <a:schemeClr val="dk2"/>
                </a:solidFill>
              </a:defRPr>
            </a:lvl8pPr>
            <a:lvl9pPr lvl="8">
              <a:spcBef>
                <a:spcPts val="0"/>
              </a:spcBef>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tX_oe-KgTC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t4N9GSBoM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bSu2PXOTOc"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0kB9EWBT_R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_yYC5r8xM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LwcjDQm66Q"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wrap="square" lIns="91425" tIns="91425" rIns="91425" bIns="91425" anchor="b" anchorCtr="0">
            <a:noAutofit/>
          </a:bodyPr>
          <a:lstStyle/>
          <a:p>
            <a:pPr marL="0" lvl="0" indent="0">
              <a:spcBef>
                <a:spcPts val="0"/>
              </a:spcBef>
              <a:buNone/>
            </a:pPr>
            <a:r>
              <a:rPr lang="en"/>
              <a:t>Animal Behavior</a:t>
            </a:r>
          </a:p>
        </p:txBody>
      </p:sp>
      <p:pic>
        <p:nvPicPr>
          <p:cNvPr id="67" name="Shape 67"/>
          <p:cNvPicPr preferRelativeResize="0"/>
          <p:nvPr/>
        </p:nvPicPr>
        <p:blipFill>
          <a:blip r:embed="rId3">
            <a:alphaModFix/>
          </a:blip>
          <a:stretch>
            <a:fillRect/>
          </a:stretch>
        </p:blipFill>
        <p:spPr>
          <a:xfrm>
            <a:off x="2392388" y="2690877"/>
            <a:ext cx="4360224" cy="245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Learned cont’d</a:t>
            </a:r>
          </a:p>
        </p:txBody>
      </p:sp>
      <p:sp>
        <p:nvSpPr>
          <p:cNvPr id="127" name="Shape 127"/>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2) Classical Conditioning</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-Association made between a reward and a involuntary</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reaction. Ex: Pavlov's dogs</a:t>
            </a:r>
          </a:p>
          <a:p>
            <a:pPr marL="0" lvl="0" indent="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Classical Conditioning</a:t>
            </a:r>
          </a:p>
        </p:txBody>
      </p:sp>
      <p:sp>
        <p:nvSpPr>
          <p:cNvPr id="133" name="Shape 133" descr="thi nghiem" title="Ivan Pavlov - YouTube.flv">
            <a:hlinkClick r:id="rId3"/>
          </p:cNvPr>
          <p:cNvSpPr/>
          <p:nvPr/>
        </p:nvSpPr>
        <p:spPr>
          <a:xfrm>
            <a:off x="2286000" y="1266325"/>
            <a:ext cx="4572000" cy="3429000"/>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Learned cont’d</a:t>
            </a:r>
          </a:p>
        </p:txBody>
      </p:sp>
      <p:sp>
        <p:nvSpPr>
          <p:cNvPr id="139" name="Shape 139"/>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3) Operant Conditioning</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-Repeated practice w/ reward or punishment (trial &amp;</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error).</a:t>
            </a:r>
          </a:p>
          <a:p>
            <a:pPr marL="0" lvl="0" indent="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Operant Conditioning</a:t>
            </a:r>
          </a:p>
        </p:txBody>
      </p:sp>
      <p:sp>
        <p:nvSpPr>
          <p:cNvPr id="145" name="Shape 145" descr="Video to teach the theory of behaviour modification when looking specifically at altering consequences.  This clip specifically examines positive reinforcement." title="Big Bang Theory-operant conditioning">
            <a:hlinkClick r:id="rId3"/>
          </p:cNvPr>
          <p:cNvSpPr/>
          <p:nvPr/>
        </p:nvSpPr>
        <p:spPr>
          <a:xfrm>
            <a:off x="2441975" y="1203175"/>
            <a:ext cx="4572000" cy="342900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Learned cont’d</a:t>
            </a:r>
          </a:p>
        </p:txBody>
      </p:sp>
      <p:sp>
        <p:nvSpPr>
          <p:cNvPr id="151" name="Shape 151"/>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4) Insight Learning</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-Most complex! Applying preknown knowledge to a new</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situation.</a:t>
            </a:r>
          </a:p>
          <a:p>
            <a:pPr marL="0" lvl="0" indent="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Insight Learning</a:t>
            </a:r>
          </a:p>
        </p:txBody>
      </p:sp>
      <p:sp>
        <p:nvSpPr>
          <p:cNvPr id="157" name="Shape 157" descr="We all know that crows are smarter than the average bird, but will 007 be able to solve the complex puzzle and retrieve his reward?  Subscribe to BBC Earth: http://www.youtube.com/subscription_center?add_user=BBCEarth BBC Earth YouTube Channel: http://www.youtube.com/BBCEarth  BBC Earth Facebook http://www.facebook.com/bbcearth (ex-UK only) BBC Earth Twitter http://www.twitter.com/bbcearth  Visit http://www.bbcearth.com for all the latest animal news and wildlife videos  This is a channel from BBC Worldwide who help fund new BBC programmes." title="Are crows the ultimate problem solvers? - Inside the Animal Mind - BBC">
            <a:hlinkClick r:id="rId3"/>
          </p:cNvPr>
          <p:cNvSpPr/>
          <p:nvPr/>
        </p:nvSpPr>
        <p:spPr>
          <a:xfrm>
            <a:off x="2286000" y="1203175"/>
            <a:ext cx="4572000" cy="34290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Insight Learning</a:t>
            </a:r>
          </a:p>
        </p:txBody>
      </p:sp>
      <p:sp>
        <p:nvSpPr>
          <p:cNvPr id="163" name="Shape 163" descr="A Clip of Dolphin showing their intelligence and their ways to catch fish" title="Dolphin's make Fishing Net">
            <a:hlinkClick r:id="rId3"/>
          </p:cNvPr>
          <p:cNvSpPr/>
          <p:nvPr/>
        </p:nvSpPr>
        <p:spPr>
          <a:xfrm>
            <a:off x="2383500" y="1203175"/>
            <a:ext cx="4572000" cy="342900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Mixed Behaviors</a:t>
            </a:r>
          </a:p>
        </p:txBody>
      </p:sp>
      <p:sp>
        <p:nvSpPr>
          <p:cNvPr id="169" name="Shape 169"/>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1) Herding</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2) Imprinting</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Ex: Young birds recognizing the first moving   </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object as their mother.</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3) Communication</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-Sounds, Sight, Touch, and Pheromones (chemicals)</a:t>
            </a:r>
          </a:p>
          <a:p>
            <a:pPr marL="0" lvl="0" indent="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What is animal behavior?</a:t>
            </a:r>
          </a:p>
        </p:txBody>
      </p:sp>
      <p:sp>
        <p:nvSpPr>
          <p:cNvPr id="73" name="Shape 73"/>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a:spcBef>
                <a:spcPts val="0"/>
              </a:spcBef>
              <a:buNone/>
            </a:pPr>
            <a:r>
              <a:rPr lang="en" sz="2600">
                <a:solidFill>
                  <a:srgbClr val="000000"/>
                </a:solidFill>
                <a:latin typeface="Comic Sans MS"/>
                <a:ea typeface="Comic Sans MS"/>
                <a:cs typeface="Comic Sans MS"/>
                <a:sym typeface="Comic Sans MS"/>
              </a:rPr>
              <a:t>An animal's behavior is always in response to a stimulus or signal. This can be either internal or external, but benefits the organism. The behavior must have some adaptive value in order for it to continue to occur.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Two Types of Behavior</a:t>
            </a:r>
          </a:p>
        </p:txBody>
      </p:sp>
      <p:sp>
        <p:nvSpPr>
          <p:cNvPr id="79" name="Shape 79"/>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1) Innate/automatic</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-Consistent across the species and is done from</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birth.</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2) Learned</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-can be isolated within a certain population of a</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species, and is acquired during the organism's </a:t>
            </a:r>
          </a:p>
          <a:p>
            <a:pPr marL="0" lvl="0" indent="0" rtl="0">
              <a:spcBef>
                <a:spcPts val="0"/>
              </a:spcBef>
              <a:spcAft>
                <a:spcPts val="0"/>
              </a:spcAft>
              <a:buNone/>
            </a:pPr>
            <a:r>
              <a:rPr lang="en" sz="2600">
                <a:solidFill>
                  <a:srgbClr val="000000"/>
                </a:solidFill>
                <a:latin typeface="Comic Sans MS"/>
                <a:ea typeface="Comic Sans MS"/>
                <a:cs typeface="Comic Sans MS"/>
                <a:sym typeface="Comic Sans MS"/>
              </a:rPr>
              <a:t>      lifetime.</a:t>
            </a:r>
          </a:p>
          <a:p>
            <a:pPr marL="0" lvl="0" indent="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Innate Behaviors</a:t>
            </a:r>
          </a:p>
        </p:txBody>
      </p:sp>
      <p:sp>
        <p:nvSpPr>
          <p:cNvPr id="85" name="Shape 85"/>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1) Reflexes or Instincts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Ex: Suckling or grasping</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2) Courtship behaviors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Ex: Bird mating dances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3) Territoriality/Aggression</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Ex: Dogs pee marking</a:t>
            </a:r>
          </a:p>
          <a:p>
            <a:pPr marL="0" lvl="0" indent="0">
              <a:spcBef>
                <a:spcPts val="0"/>
              </a:spcBef>
              <a:buNone/>
            </a:pPr>
            <a:endParaRPr/>
          </a:p>
        </p:txBody>
      </p:sp>
      <p:pic>
        <p:nvPicPr>
          <p:cNvPr id="86" name="Shape 86"/>
          <p:cNvPicPr preferRelativeResize="0"/>
          <p:nvPr/>
        </p:nvPicPr>
        <p:blipFill>
          <a:blip r:embed="rId3">
            <a:alphaModFix/>
          </a:blip>
          <a:stretch>
            <a:fillRect/>
          </a:stretch>
        </p:blipFill>
        <p:spPr>
          <a:xfrm>
            <a:off x="4892500" y="1054623"/>
            <a:ext cx="1676501" cy="1187500"/>
          </a:xfrm>
          <a:prstGeom prst="rect">
            <a:avLst/>
          </a:prstGeom>
          <a:noFill/>
          <a:ln>
            <a:noFill/>
          </a:ln>
        </p:spPr>
      </p:pic>
      <p:pic>
        <p:nvPicPr>
          <p:cNvPr id="87" name="Shape 87"/>
          <p:cNvPicPr preferRelativeResize="0"/>
          <p:nvPr/>
        </p:nvPicPr>
        <p:blipFill>
          <a:blip r:embed="rId4">
            <a:alphaModFix/>
          </a:blip>
          <a:stretch>
            <a:fillRect/>
          </a:stretch>
        </p:blipFill>
        <p:spPr>
          <a:xfrm>
            <a:off x="6122400" y="2355525"/>
            <a:ext cx="2709898" cy="1524325"/>
          </a:xfrm>
          <a:prstGeom prst="rect">
            <a:avLst/>
          </a:prstGeom>
          <a:noFill/>
          <a:ln>
            <a:noFill/>
          </a:ln>
        </p:spPr>
      </p:pic>
      <p:pic>
        <p:nvPicPr>
          <p:cNvPr id="88" name="Shape 88"/>
          <p:cNvPicPr preferRelativeResize="0"/>
          <p:nvPr/>
        </p:nvPicPr>
        <p:blipFill>
          <a:blip r:embed="rId5">
            <a:alphaModFix/>
          </a:blip>
          <a:stretch>
            <a:fillRect/>
          </a:stretch>
        </p:blipFill>
        <p:spPr>
          <a:xfrm>
            <a:off x="4619424" y="2983000"/>
            <a:ext cx="1378476" cy="193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Courtship Dance</a:t>
            </a:r>
          </a:p>
        </p:txBody>
      </p:sp>
      <p:sp>
        <p:nvSpPr>
          <p:cNvPr id="94" name="Shape 94" descr="This spider is a male Maratus speciosus (Coastal peacock spider) and this is its way to appeal to a potential female mate (the brown spider at the end). It is approximately 4 mm in length and inhabits coastal dunes near Perth in Western Australia.   Hard to believe but there is no footage of this species yet in any wildlife documentary and although it has been known since 1874, it was not until I photographed and filmed it that the world took notice. If you are after a scientific paper that I coauthored this spider's courtship you can download 119.1 from the Peckhamia website http://peckhamia.com/peckhamia_numbers.html  Thanks to David Knowles from Perth for providing me with the spiders shown in this clip.  Check out also my other peacock spider videos  https://www.youtube.com/user/Peacockspiderman/videos  and visit my Facebook page for updates and additional info http://www.facebook.com/PeacockSpider   Still images of this spider on flickr:  http://www.flickr.com/photos/59431731@N05/sets/72157631917290836/ For still photographs of other peacock spiders check out my flickr collection: http://www.flickr.com/photos/59431731@N05/collections/72157627420960710/  Filming, editing and music selection: Jurgen Otto  Equipment&quot;Canon 60D and 100 mm macro lens.  Music in order of appearance: Fossils (Graham Pagano) Didgeridingo (David Anstey) All music from stockmusicsite.com  Still images of this spider on flickr:  http://www.flickr.com/photos/59431731@N05/sets/72157631917290836/" title="Peacock Spider 7 (Maratus speciosus)">
            <a:hlinkClick r:id="rId3"/>
          </p:cNvPr>
          <p:cNvSpPr/>
          <p:nvPr/>
        </p:nvSpPr>
        <p:spPr>
          <a:xfrm>
            <a:off x="2456225" y="1102925"/>
            <a:ext cx="4989600" cy="37422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Innate cont’d</a:t>
            </a:r>
          </a:p>
        </p:txBody>
      </p:sp>
      <p:sp>
        <p:nvSpPr>
          <p:cNvPr id="100" name="Shape 100"/>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4) Dominance Hierarchy</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Ex: Alpha wolves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5) Taxis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Ex: Phototaxis and chemotaxis </a:t>
            </a:r>
          </a:p>
          <a:p>
            <a:pPr marL="0" lvl="0" indent="0">
              <a:spcBef>
                <a:spcPts val="0"/>
              </a:spcBef>
              <a:buNone/>
            </a:pPr>
            <a:endParaRPr/>
          </a:p>
        </p:txBody>
      </p:sp>
      <p:pic>
        <p:nvPicPr>
          <p:cNvPr id="101" name="Shape 101"/>
          <p:cNvPicPr preferRelativeResize="0"/>
          <p:nvPr/>
        </p:nvPicPr>
        <p:blipFill>
          <a:blip r:embed="rId3">
            <a:alphaModFix/>
          </a:blip>
          <a:stretch>
            <a:fillRect/>
          </a:stretch>
        </p:blipFill>
        <p:spPr>
          <a:xfrm>
            <a:off x="5536400" y="604425"/>
            <a:ext cx="2964224" cy="1989350"/>
          </a:xfrm>
          <a:prstGeom prst="rect">
            <a:avLst/>
          </a:prstGeom>
          <a:noFill/>
          <a:ln>
            <a:noFill/>
          </a:ln>
        </p:spPr>
      </p:pic>
      <p:pic>
        <p:nvPicPr>
          <p:cNvPr id="102" name="Shape 102"/>
          <p:cNvPicPr preferRelativeResize="0"/>
          <p:nvPr/>
        </p:nvPicPr>
        <p:blipFill>
          <a:blip r:embed="rId4">
            <a:alphaModFix/>
          </a:blip>
          <a:stretch>
            <a:fillRect/>
          </a:stretch>
        </p:blipFill>
        <p:spPr>
          <a:xfrm>
            <a:off x="4626075" y="3118425"/>
            <a:ext cx="2611180" cy="174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Innate cont’d</a:t>
            </a:r>
          </a:p>
        </p:txBody>
      </p:sp>
      <p:sp>
        <p:nvSpPr>
          <p:cNvPr id="108" name="Shape 108"/>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6) Behavioral Clocks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-Circadian rhythms (daily cycles)</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-Migration</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-Hibernation (cold) </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and Estivation (heat)</a:t>
            </a:r>
          </a:p>
          <a:p>
            <a:pPr marL="0" lvl="0" indent="0">
              <a:spcBef>
                <a:spcPts val="0"/>
              </a:spcBef>
              <a:buNone/>
            </a:pPr>
            <a:endParaRPr/>
          </a:p>
        </p:txBody>
      </p:sp>
      <p:pic>
        <p:nvPicPr>
          <p:cNvPr id="109" name="Shape 109"/>
          <p:cNvPicPr preferRelativeResize="0"/>
          <p:nvPr/>
        </p:nvPicPr>
        <p:blipFill>
          <a:blip r:embed="rId3">
            <a:alphaModFix/>
          </a:blip>
          <a:stretch>
            <a:fillRect/>
          </a:stretch>
        </p:blipFill>
        <p:spPr>
          <a:xfrm>
            <a:off x="4039325" y="2360147"/>
            <a:ext cx="4792974" cy="2478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Learned Behaviors</a:t>
            </a:r>
          </a:p>
        </p:txBody>
      </p:sp>
      <p:sp>
        <p:nvSpPr>
          <p:cNvPr id="115" name="Shape 115"/>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lvl="0" indent="0">
              <a:spcBef>
                <a:spcPts val="0"/>
              </a:spcBef>
              <a:buNone/>
            </a:pPr>
            <a:r>
              <a:rPr lang="en" sz="2400">
                <a:solidFill>
                  <a:srgbClr val="000000"/>
                </a:solidFill>
                <a:latin typeface="Comic Sans MS"/>
                <a:ea typeface="Comic Sans MS"/>
                <a:cs typeface="Comic Sans MS"/>
                <a:sym typeface="Comic Sans MS"/>
              </a:rPr>
              <a:t>All learned behaviors are going to require some kind of motivation!</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1) Habituation</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-Repeatedly given stimulus w/ no reward or punishment</a:t>
            </a:r>
          </a:p>
          <a:p>
            <a:pPr marL="0" lvl="0" indent="0" rtl="0">
              <a:spcBef>
                <a:spcPts val="0"/>
              </a:spcBef>
              <a:spcAft>
                <a:spcPts val="0"/>
              </a:spcAft>
              <a:buNone/>
            </a:pPr>
            <a:r>
              <a:rPr lang="en" sz="2400">
                <a:solidFill>
                  <a:srgbClr val="000000"/>
                </a:solidFill>
                <a:latin typeface="Comic Sans MS"/>
                <a:ea typeface="Comic Sans MS"/>
                <a:cs typeface="Comic Sans MS"/>
                <a:sym typeface="Comic Sans MS"/>
              </a:rPr>
              <a:t>     and therefore stop responding.</a:t>
            </a:r>
          </a:p>
          <a:p>
            <a:pPr marL="0" lvl="0" indent="0">
              <a:spcBef>
                <a:spcPts val="0"/>
              </a:spcBef>
              <a:buNone/>
            </a:pP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L="0" lvl="0" indent="0">
              <a:spcBef>
                <a:spcPts val="0"/>
              </a:spcBef>
              <a:buNone/>
            </a:pPr>
            <a:r>
              <a:rPr lang="en"/>
              <a:t>Habituation</a:t>
            </a:r>
          </a:p>
        </p:txBody>
      </p:sp>
      <p:sp>
        <p:nvSpPr>
          <p:cNvPr id="121" name="Shape 121" descr="Habituation is a decrease in response to a stimulus after repeated presentations. For example, a novel sound in your environment, such as a new ring tone, may initially draw your attention or even become distracting. After you become accustomed to this sound, you pay less attention to the noise and your response to the sound will diminish. This diminished response is habituation." title="Habituation">
            <a:hlinkClick r:id="rId3"/>
          </p:cNvPr>
          <p:cNvSpPr/>
          <p:nvPr/>
        </p:nvSpPr>
        <p:spPr>
          <a:xfrm>
            <a:off x="2286000" y="1344650"/>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Words>
  <Application>Microsoft Office PowerPoint</Application>
  <PresentationFormat>On-screen Show (16:9)</PresentationFormat>
  <Paragraphs>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PT Sans Narrow</vt:lpstr>
      <vt:lpstr>Comic Sans MS</vt:lpstr>
      <vt:lpstr>Open Sans</vt:lpstr>
      <vt:lpstr>Arial</vt:lpstr>
      <vt:lpstr>Tropic</vt:lpstr>
      <vt:lpstr>Animal Behavior</vt:lpstr>
      <vt:lpstr>What is animal behavior?</vt:lpstr>
      <vt:lpstr>Two Types of Behavior</vt:lpstr>
      <vt:lpstr>Innate Behaviors</vt:lpstr>
      <vt:lpstr>Courtship Dance</vt:lpstr>
      <vt:lpstr>Innate cont’d</vt:lpstr>
      <vt:lpstr>Innate cont’d</vt:lpstr>
      <vt:lpstr>Learned Behaviors</vt:lpstr>
      <vt:lpstr>Habituation</vt:lpstr>
      <vt:lpstr>Learned cont’d</vt:lpstr>
      <vt:lpstr>Classical Conditioning</vt:lpstr>
      <vt:lpstr>Learned cont’d</vt:lpstr>
      <vt:lpstr>Operant Conditioning</vt:lpstr>
      <vt:lpstr>Learned cont’d</vt:lpstr>
      <vt:lpstr>Insight Learning</vt:lpstr>
      <vt:lpstr>Insight Learning</vt:lpstr>
      <vt:lpstr>Mixed Behaviors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dc:title>
  <dc:creator>Mateola, Adefunmilayo</dc:creator>
  <cp:lastModifiedBy>Mateola, Adefunmilayo</cp:lastModifiedBy>
  <cp:revision>1</cp:revision>
  <dcterms:modified xsi:type="dcterms:W3CDTF">2018-01-04T15:07:30Z</dcterms:modified>
</cp:coreProperties>
</file>