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5"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985A35-40ED-49D0-A19E-60731B679690}" type="datetimeFigureOut">
              <a:rPr lang="en-US" smtClean="0"/>
              <a:pPr/>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FD2CB-B9B5-4EBB-B223-3F8432BA1D2E}"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985A35-40ED-49D0-A19E-60731B679690}" type="datetimeFigureOut">
              <a:rPr lang="en-US" smtClean="0"/>
              <a:pPr/>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FD2CB-B9B5-4EBB-B223-3F8432BA1D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985A35-40ED-49D0-A19E-60731B679690}" type="datetimeFigureOut">
              <a:rPr lang="en-US" smtClean="0"/>
              <a:pPr/>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FD2CB-B9B5-4EBB-B223-3F8432BA1D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985A35-40ED-49D0-A19E-60731B679690}" type="datetimeFigureOut">
              <a:rPr lang="en-US" smtClean="0"/>
              <a:pPr/>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FD2CB-B9B5-4EBB-B223-3F8432BA1D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985A35-40ED-49D0-A19E-60731B679690}" type="datetimeFigureOut">
              <a:rPr lang="en-US" smtClean="0"/>
              <a:pPr/>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FD2CB-B9B5-4EBB-B223-3F8432BA1D2E}"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985A35-40ED-49D0-A19E-60731B679690}" type="datetimeFigureOut">
              <a:rPr lang="en-US" smtClean="0"/>
              <a:pPr/>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FD2CB-B9B5-4EBB-B223-3F8432BA1D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985A35-40ED-49D0-A19E-60731B679690}" type="datetimeFigureOut">
              <a:rPr lang="en-US" smtClean="0"/>
              <a:pPr/>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FD2CB-B9B5-4EBB-B223-3F8432BA1D2E}"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985A35-40ED-49D0-A19E-60731B679690}" type="datetimeFigureOut">
              <a:rPr lang="en-US" smtClean="0"/>
              <a:pPr/>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FD2CB-B9B5-4EBB-B223-3F8432BA1D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85A35-40ED-49D0-A19E-60731B679690}" type="datetimeFigureOut">
              <a:rPr lang="en-US" smtClean="0"/>
              <a:pPr/>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FD2CB-B9B5-4EBB-B223-3F8432BA1D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985A35-40ED-49D0-A19E-60731B679690}" type="datetimeFigureOut">
              <a:rPr lang="en-US" smtClean="0"/>
              <a:pPr/>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FD2CB-B9B5-4EBB-B223-3F8432BA1D2E}"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985A35-40ED-49D0-A19E-60731B679690}" type="datetimeFigureOut">
              <a:rPr lang="en-US" smtClean="0"/>
              <a:pPr/>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FD2CB-B9B5-4EBB-B223-3F8432BA1D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F985A35-40ED-49D0-A19E-60731B679690}" type="datetimeFigureOut">
              <a:rPr lang="en-US" smtClean="0"/>
              <a:pPr/>
              <a:t>12/4/2016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3AFD2CB-B9B5-4EBB-B223-3F8432BA1D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15</a:t>
            </a:r>
            <a:endParaRPr lang="en-US" dirty="0"/>
          </a:p>
        </p:txBody>
      </p:sp>
      <p:sp>
        <p:nvSpPr>
          <p:cNvPr id="3" name="Subtitle 2"/>
          <p:cNvSpPr>
            <a:spLocks noGrp="1"/>
          </p:cNvSpPr>
          <p:nvPr>
            <p:ph type="subTitle" idx="1"/>
          </p:nvPr>
        </p:nvSpPr>
        <p:spPr/>
        <p:txBody>
          <a:bodyPr/>
          <a:lstStyle/>
          <a:p>
            <a:r>
              <a:rPr lang="en-US" dirty="0" smtClean="0"/>
              <a:t>Theory of Evolution</a:t>
            </a:r>
            <a:endParaRPr lang="en-US" dirty="0"/>
          </a:p>
        </p:txBody>
      </p:sp>
      <p:pic>
        <p:nvPicPr>
          <p:cNvPr id="1026" name="Picture 2" descr="http://assets.panda.org/img/galapagos_tortoise_114520_2350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705853"/>
            <a:ext cx="3733800" cy="56147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48300" y="6419165"/>
            <a:ext cx="3352800" cy="215444"/>
          </a:xfrm>
          <a:prstGeom prst="rect">
            <a:avLst/>
          </a:prstGeom>
        </p:spPr>
        <p:txBody>
          <a:bodyPr wrap="square">
            <a:spAutoFit/>
          </a:bodyPr>
          <a:lstStyle/>
          <a:p>
            <a:r>
              <a:rPr lang="en-US" sz="800" dirty="0" smtClean="0"/>
              <a:t>http://assets.panda.org/img/galapagos_tortoise_114520_235086.jpg</a:t>
            </a:r>
            <a:endParaRPr lang="en-US" sz="800" dirty="0"/>
          </a:p>
        </p:txBody>
      </p:sp>
    </p:spTree>
    <p:extLst>
      <p:ext uri="{BB962C8B-B14F-4D97-AF65-F5344CB8AC3E}">
        <p14:creationId xmlns:p14="http://schemas.microsoft.com/office/powerpoint/2010/main" val="2788032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 Vocabulary Pretest</a:t>
            </a:r>
            <a:endParaRPr lang="en-US" dirty="0"/>
          </a:p>
        </p:txBody>
      </p:sp>
      <p:sp>
        <p:nvSpPr>
          <p:cNvPr id="3" name="Content Placeholder 2"/>
          <p:cNvSpPr>
            <a:spLocks noGrp="1"/>
          </p:cNvSpPr>
          <p:nvPr>
            <p:ph sz="half" idx="1"/>
          </p:nvPr>
        </p:nvSpPr>
        <p:spPr>
          <a:xfrm>
            <a:off x="76200" y="1524000"/>
            <a:ext cx="4114800" cy="4343400"/>
          </a:xfrm>
        </p:spPr>
        <p:txBody>
          <a:bodyPr>
            <a:normAutofit fontScale="85000" lnSpcReduction="20000"/>
          </a:bodyPr>
          <a:lstStyle/>
          <a:p>
            <a:pPr marL="514350" indent="-514350">
              <a:buAutoNum type="arabicPeriod"/>
            </a:pPr>
            <a:r>
              <a:rPr lang="en-US" b="1" dirty="0" smtClean="0">
                <a:solidFill>
                  <a:schemeClr val="tx2"/>
                </a:solidFill>
              </a:rPr>
              <a:t>Fossil</a:t>
            </a:r>
            <a:endParaRPr lang="en-US" sz="2400" b="1" dirty="0" smtClean="0">
              <a:solidFill>
                <a:schemeClr val="tx2"/>
              </a:solidFill>
            </a:endParaRPr>
          </a:p>
          <a:p>
            <a:pPr marL="514350" indent="-514350">
              <a:buAutoNum type="arabicPeriod"/>
            </a:pPr>
            <a:r>
              <a:rPr lang="en-US" b="1" dirty="0" smtClean="0">
                <a:solidFill>
                  <a:schemeClr val="tx2"/>
                </a:solidFill>
              </a:rPr>
              <a:t>Superposition</a:t>
            </a:r>
          </a:p>
          <a:p>
            <a:pPr marL="514350" indent="-514350">
              <a:buAutoNum type="arabicPeriod"/>
            </a:pPr>
            <a:r>
              <a:rPr lang="en-US" b="1" dirty="0" smtClean="0">
                <a:solidFill>
                  <a:schemeClr val="tx2"/>
                </a:solidFill>
              </a:rPr>
              <a:t>Relative age</a:t>
            </a:r>
          </a:p>
          <a:p>
            <a:pPr marL="514350" indent="-514350">
              <a:buAutoNum type="arabicPeriod"/>
            </a:pPr>
            <a:r>
              <a:rPr lang="en-US" b="1" dirty="0" smtClean="0">
                <a:solidFill>
                  <a:schemeClr val="tx2"/>
                </a:solidFill>
              </a:rPr>
              <a:t>Absolute age</a:t>
            </a:r>
          </a:p>
          <a:p>
            <a:pPr marL="514350" indent="-514350">
              <a:buAutoNum type="arabicPeriod"/>
            </a:pPr>
            <a:r>
              <a:rPr lang="en-US" b="1" dirty="0" smtClean="0">
                <a:solidFill>
                  <a:schemeClr val="tx2"/>
                </a:solidFill>
              </a:rPr>
              <a:t>Biogeography</a:t>
            </a:r>
          </a:p>
          <a:p>
            <a:pPr marL="514350" indent="-514350">
              <a:buAutoNum type="arabicPeriod"/>
            </a:pPr>
            <a:r>
              <a:rPr lang="en-US" b="1" dirty="0" smtClean="0">
                <a:solidFill>
                  <a:schemeClr val="tx2"/>
                </a:solidFill>
              </a:rPr>
              <a:t>Homologous structure</a:t>
            </a:r>
          </a:p>
          <a:p>
            <a:pPr marL="514350" indent="-514350">
              <a:buAutoNum type="arabicPeriod"/>
            </a:pPr>
            <a:r>
              <a:rPr lang="en-US" b="1" dirty="0" smtClean="0">
                <a:solidFill>
                  <a:schemeClr val="tx2"/>
                </a:solidFill>
              </a:rPr>
              <a:t>Analogous structure</a:t>
            </a:r>
          </a:p>
          <a:p>
            <a:pPr marL="514350" indent="-514350">
              <a:buAutoNum type="arabicPeriod"/>
            </a:pPr>
            <a:r>
              <a:rPr lang="en-US" b="1" dirty="0" smtClean="0">
                <a:solidFill>
                  <a:schemeClr val="tx2"/>
                </a:solidFill>
              </a:rPr>
              <a:t>Vestigial structure</a:t>
            </a:r>
          </a:p>
          <a:p>
            <a:pPr marL="514350" indent="-514350">
              <a:buAutoNum type="arabicPeriod"/>
            </a:pPr>
            <a:r>
              <a:rPr lang="en-US" b="1" dirty="0" smtClean="0">
                <a:solidFill>
                  <a:schemeClr val="tx2"/>
                </a:solidFill>
              </a:rPr>
              <a:t>Phylogeny</a:t>
            </a:r>
            <a:endParaRPr lang="en-US" b="1" dirty="0">
              <a:solidFill>
                <a:schemeClr val="tx2"/>
              </a:solidFill>
            </a:endParaRPr>
          </a:p>
        </p:txBody>
      </p:sp>
      <p:sp>
        <p:nvSpPr>
          <p:cNvPr id="4" name="Content Placeholder 3"/>
          <p:cNvSpPr>
            <a:spLocks noGrp="1"/>
          </p:cNvSpPr>
          <p:nvPr>
            <p:ph sz="half" idx="2"/>
          </p:nvPr>
        </p:nvSpPr>
        <p:spPr>
          <a:xfrm>
            <a:off x="4038600" y="1447800"/>
            <a:ext cx="5105400" cy="5334000"/>
          </a:xfrm>
        </p:spPr>
        <p:txBody>
          <a:bodyPr>
            <a:normAutofit fontScale="85000" lnSpcReduction="20000"/>
          </a:bodyPr>
          <a:lstStyle/>
          <a:p>
            <a:pPr marL="514350" indent="-514350">
              <a:buAutoNum type="alphaUcPeriod"/>
            </a:pPr>
            <a:r>
              <a:rPr lang="en-US" dirty="0" smtClean="0"/>
              <a:t>Numeric age of an object</a:t>
            </a:r>
          </a:p>
          <a:p>
            <a:pPr marL="514350" indent="-514350">
              <a:buAutoNum type="alphaUcPeriod"/>
            </a:pPr>
            <a:r>
              <a:rPr lang="en-US" dirty="0" smtClean="0"/>
              <a:t>Structures from different organisms with similar structure</a:t>
            </a:r>
          </a:p>
          <a:p>
            <a:pPr marL="514350" indent="-514350">
              <a:buAutoNum type="alphaUcPeriod"/>
            </a:pPr>
            <a:r>
              <a:rPr lang="en-US" dirty="0" smtClean="0"/>
              <a:t>Remains of ancient life</a:t>
            </a:r>
          </a:p>
          <a:p>
            <a:pPr marL="514350" indent="-514350">
              <a:buAutoNum type="alphaUcPeriod"/>
            </a:pPr>
            <a:r>
              <a:rPr lang="en-US" dirty="0" smtClean="0"/>
              <a:t>Structures that appear to have no function</a:t>
            </a:r>
          </a:p>
          <a:p>
            <a:pPr marL="514350" indent="-514350">
              <a:buAutoNum type="alphaUcPeriod"/>
            </a:pPr>
            <a:r>
              <a:rPr lang="en-US" dirty="0" smtClean="0"/>
              <a:t>Relationships by ancestry among groups of organisms</a:t>
            </a:r>
          </a:p>
          <a:p>
            <a:pPr marL="514350" indent="-514350">
              <a:buAutoNum type="alphaUcPeriod"/>
            </a:pPr>
            <a:r>
              <a:rPr lang="en-US" dirty="0" smtClean="0"/>
              <a:t>Comparative age of an object</a:t>
            </a:r>
          </a:p>
          <a:p>
            <a:pPr marL="514350" indent="-514350">
              <a:buAutoNum type="alphaUcPeriod"/>
            </a:pPr>
            <a:r>
              <a:rPr lang="en-US" dirty="0" smtClean="0"/>
              <a:t>Structures from different organisms with similar function</a:t>
            </a:r>
          </a:p>
          <a:p>
            <a:pPr marL="514350" indent="-514350">
              <a:buAutoNum type="alphaUcPeriod"/>
            </a:pPr>
            <a:r>
              <a:rPr lang="en-US" dirty="0" smtClean="0"/>
              <a:t>Lowest strata of rock were formed first</a:t>
            </a:r>
            <a:endParaRPr lang="en-US" dirty="0"/>
          </a:p>
          <a:p>
            <a:pPr marL="514350" indent="-514350">
              <a:buAutoNum type="alphaUcPeriod"/>
            </a:pPr>
            <a:r>
              <a:rPr lang="en-US" dirty="0" smtClean="0"/>
              <a:t>Study of the locations of organisms around the world</a:t>
            </a:r>
          </a:p>
        </p:txBody>
      </p:sp>
    </p:spTree>
    <p:extLst>
      <p:ext uri="{BB962C8B-B14F-4D97-AF65-F5344CB8AC3E}">
        <p14:creationId xmlns:p14="http://schemas.microsoft.com/office/powerpoint/2010/main" val="3203954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Key</a:t>
            </a:r>
            <a:endParaRPr lang="en-US" dirty="0"/>
          </a:p>
        </p:txBody>
      </p:sp>
      <p:sp>
        <p:nvSpPr>
          <p:cNvPr id="3" name="Content Placeholder 2"/>
          <p:cNvSpPr>
            <a:spLocks noGrp="1"/>
          </p:cNvSpPr>
          <p:nvPr>
            <p:ph idx="1"/>
          </p:nvPr>
        </p:nvSpPr>
        <p:spPr/>
        <p:txBody>
          <a:bodyPr/>
          <a:lstStyle/>
          <a:p>
            <a:pPr marL="514350" indent="-514350">
              <a:buAutoNum type="arabicPeriod"/>
            </a:pPr>
            <a:r>
              <a:rPr lang="en-US" b="1" dirty="0" smtClean="0">
                <a:solidFill>
                  <a:schemeClr val="tx2"/>
                </a:solidFill>
              </a:rPr>
              <a:t>Fossil				C			</a:t>
            </a:r>
            <a:endParaRPr lang="en-US" sz="2000" b="1" dirty="0">
              <a:solidFill>
                <a:schemeClr val="tx2"/>
              </a:solidFill>
            </a:endParaRPr>
          </a:p>
          <a:p>
            <a:pPr marL="514350" indent="-514350">
              <a:buAutoNum type="arabicPeriod"/>
            </a:pPr>
            <a:r>
              <a:rPr lang="en-US" b="1" dirty="0" smtClean="0">
                <a:solidFill>
                  <a:schemeClr val="tx2"/>
                </a:solidFill>
              </a:rPr>
              <a:t>Superposition			H</a:t>
            </a:r>
            <a:endParaRPr lang="en-US" b="1" dirty="0">
              <a:solidFill>
                <a:schemeClr val="tx2"/>
              </a:solidFill>
            </a:endParaRPr>
          </a:p>
          <a:p>
            <a:pPr marL="514350" indent="-514350">
              <a:buAutoNum type="arabicPeriod"/>
            </a:pPr>
            <a:r>
              <a:rPr lang="en-US" b="1" dirty="0">
                <a:solidFill>
                  <a:schemeClr val="tx2"/>
                </a:solidFill>
              </a:rPr>
              <a:t>Relative </a:t>
            </a:r>
            <a:r>
              <a:rPr lang="en-US" b="1" dirty="0" smtClean="0">
                <a:solidFill>
                  <a:schemeClr val="tx2"/>
                </a:solidFill>
              </a:rPr>
              <a:t>age			F</a:t>
            </a:r>
            <a:endParaRPr lang="en-US" b="1" dirty="0">
              <a:solidFill>
                <a:schemeClr val="tx2"/>
              </a:solidFill>
            </a:endParaRPr>
          </a:p>
          <a:p>
            <a:pPr marL="514350" indent="-514350">
              <a:buAutoNum type="arabicPeriod"/>
            </a:pPr>
            <a:r>
              <a:rPr lang="en-US" b="1" dirty="0">
                <a:solidFill>
                  <a:schemeClr val="tx2"/>
                </a:solidFill>
              </a:rPr>
              <a:t>Absolute </a:t>
            </a:r>
            <a:r>
              <a:rPr lang="en-US" b="1" dirty="0" smtClean="0">
                <a:solidFill>
                  <a:schemeClr val="tx2"/>
                </a:solidFill>
              </a:rPr>
              <a:t>age			A</a:t>
            </a:r>
            <a:endParaRPr lang="en-US" b="1" dirty="0">
              <a:solidFill>
                <a:schemeClr val="tx2"/>
              </a:solidFill>
            </a:endParaRPr>
          </a:p>
          <a:p>
            <a:pPr marL="514350" indent="-514350">
              <a:buAutoNum type="arabicPeriod"/>
            </a:pPr>
            <a:r>
              <a:rPr lang="en-US" b="1" dirty="0" smtClean="0">
                <a:solidFill>
                  <a:schemeClr val="tx2"/>
                </a:solidFill>
              </a:rPr>
              <a:t>Biogeography			I</a:t>
            </a:r>
            <a:endParaRPr lang="en-US" b="1" dirty="0">
              <a:solidFill>
                <a:schemeClr val="tx2"/>
              </a:solidFill>
            </a:endParaRPr>
          </a:p>
          <a:p>
            <a:pPr marL="514350" indent="-514350">
              <a:buAutoNum type="arabicPeriod"/>
            </a:pPr>
            <a:r>
              <a:rPr lang="en-US" b="1" dirty="0">
                <a:solidFill>
                  <a:schemeClr val="tx2"/>
                </a:solidFill>
              </a:rPr>
              <a:t>Homologous </a:t>
            </a:r>
            <a:r>
              <a:rPr lang="en-US" b="1" dirty="0" smtClean="0">
                <a:solidFill>
                  <a:schemeClr val="tx2"/>
                </a:solidFill>
              </a:rPr>
              <a:t>structure	B</a:t>
            </a:r>
            <a:endParaRPr lang="en-US" b="1" dirty="0">
              <a:solidFill>
                <a:schemeClr val="tx2"/>
              </a:solidFill>
            </a:endParaRPr>
          </a:p>
          <a:p>
            <a:pPr marL="514350" indent="-514350">
              <a:buAutoNum type="arabicPeriod"/>
            </a:pPr>
            <a:r>
              <a:rPr lang="en-US" b="1" dirty="0">
                <a:solidFill>
                  <a:schemeClr val="tx2"/>
                </a:solidFill>
              </a:rPr>
              <a:t>Analogous </a:t>
            </a:r>
            <a:r>
              <a:rPr lang="en-US" b="1" dirty="0" smtClean="0">
                <a:solidFill>
                  <a:schemeClr val="tx2"/>
                </a:solidFill>
              </a:rPr>
              <a:t>structure		G	</a:t>
            </a:r>
            <a:endParaRPr lang="en-US" b="1" dirty="0">
              <a:solidFill>
                <a:schemeClr val="tx2"/>
              </a:solidFill>
            </a:endParaRPr>
          </a:p>
          <a:p>
            <a:pPr marL="514350" indent="-514350">
              <a:buAutoNum type="arabicPeriod"/>
            </a:pPr>
            <a:r>
              <a:rPr lang="en-US" b="1" dirty="0">
                <a:solidFill>
                  <a:schemeClr val="tx2"/>
                </a:solidFill>
              </a:rPr>
              <a:t>Vestigial </a:t>
            </a:r>
            <a:r>
              <a:rPr lang="en-US" b="1" dirty="0" smtClean="0">
                <a:solidFill>
                  <a:schemeClr val="tx2"/>
                </a:solidFill>
              </a:rPr>
              <a:t>structure		D</a:t>
            </a:r>
            <a:endParaRPr lang="en-US" b="1" dirty="0">
              <a:solidFill>
                <a:schemeClr val="tx2"/>
              </a:solidFill>
            </a:endParaRPr>
          </a:p>
          <a:p>
            <a:pPr marL="514350" indent="-514350">
              <a:buAutoNum type="arabicPeriod"/>
            </a:pPr>
            <a:r>
              <a:rPr lang="en-US" b="1" dirty="0" smtClean="0">
                <a:solidFill>
                  <a:schemeClr val="tx2"/>
                </a:solidFill>
              </a:rPr>
              <a:t>Phylogeny			E</a:t>
            </a:r>
            <a:endParaRPr lang="en-US" b="1" dirty="0">
              <a:solidFill>
                <a:schemeClr val="tx2"/>
              </a:solidFill>
            </a:endParaRPr>
          </a:p>
        </p:txBody>
      </p:sp>
    </p:spTree>
    <p:extLst>
      <p:ext uri="{BB962C8B-B14F-4D97-AF65-F5344CB8AC3E}">
        <p14:creationId xmlns:p14="http://schemas.microsoft.com/office/powerpoint/2010/main" val="4184408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of Evolution</a:t>
            </a:r>
            <a:endParaRPr lang="en-US" dirty="0"/>
          </a:p>
        </p:txBody>
      </p:sp>
      <p:sp>
        <p:nvSpPr>
          <p:cNvPr id="3" name="Content Placeholder 2"/>
          <p:cNvSpPr>
            <a:spLocks noGrp="1"/>
          </p:cNvSpPr>
          <p:nvPr>
            <p:ph idx="1"/>
          </p:nvPr>
        </p:nvSpPr>
        <p:spPr>
          <a:xfrm>
            <a:off x="457200" y="1600200"/>
            <a:ext cx="3886200" cy="4876800"/>
          </a:xfrm>
        </p:spPr>
        <p:txBody>
          <a:bodyPr/>
          <a:lstStyle/>
          <a:p>
            <a:r>
              <a:rPr lang="en-US" b="1" u="sng" dirty="0" smtClean="0">
                <a:solidFill>
                  <a:schemeClr val="tx2"/>
                </a:solidFill>
              </a:rPr>
              <a:t>Fossils</a:t>
            </a:r>
            <a:r>
              <a:rPr lang="en-US" dirty="0" smtClean="0"/>
              <a:t> —remains of ancient life</a:t>
            </a:r>
          </a:p>
          <a:p>
            <a:pPr lvl="1"/>
            <a:r>
              <a:rPr lang="en-US" dirty="0" smtClean="0"/>
              <a:t>Show that living things have changed over time and that many species have gone extinct.</a:t>
            </a:r>
          </a:p>
          <a:p>
            <a:pPr lvl="1"/>
            <a:r>
              <a:rPr lang="en-US" dirty="0" smtClean="0"/>
              <a:t>Over 99% of all species that have ever lived on this planet have gone extinct.</a:t>
            </a:r>
          </a:p>
          <a:p>
            <a:pPr lvl="1"/>
            <a:r>
              <a:rPr lang="en-US" dirty="0" smtClean="0"/>
              <a:t>Types:  imprints, molds, casts, petrification, preserved in ice or amber</a:t>
            </a:r>
          </a:p>
          <a:p>
            <a:pPr lvl="1"/>
            <a:endParaRPr lang="en-US" dirty="0"/>
          </a:p>
        </p:txBody>
      </p:sp>
      <p:pic>
        <p:nvPicPr>
          <p:cNvPr id="1026" name="Picture 2" descr="http://www.hms-beagle.com/xampp/htdocs/shop/images/Fossil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600200"/>
            <a:ext cx="4267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10200" y="4845278"/>
            <a:ext cx="3385457" cy="215444"/>
          </a:xfrm>
          <a:prstGeom prst="rect">
            <a:avLst/>
          </a:prstGeom>
        </p:spPr>
        <p:txBody>
          <a:bodyPr wrap="square">
            <a:spAutoFit/>
          </a:bodyPr>
          <a:lstStyle/>
          <a:p>
            <a:r>
              <a:rPr lang="en-US" sz="800" dirty="0"/>
              <a:t>http://www.hms-beagle.com/xampp/htdocs/shop/images/Fossils.jpg</a:t>
            </a:r>
          </a:p>
        </p:txBody>
      </p:sp>
    </p:spTree>
    <p:extLst>
      <p:ext uri="{BB962C8B-B14F-4D97-AF65-F5344CB8AC3E}">
        <p14:creationId xmlns:p14="http://schemas.microsoft.com/office/powerpoint/2010/main" val="226065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left)">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Dating Fossils</a:t>
            </a:r>
            <a:endParaRPr lang="en-US" dirty="0"/>
          </a:p>
        </p:txBody>
      </p:sp>
      <p:sp>
        <p:nvSpPr>
          <p:cNvPr id="3" name="Content Placeholder 2"/>
          <p:cNvSpPr>
            <a:spLocks noGrp="1"/>
          </p:cNvSpPr>
          <p:nvPr>
            <p:ph idx="1"/>
          </p:nvPr>
        </p:nvSpPr>
        <p:spPr>
          <a:xfrm>
            <a:off x="53199" y="1676400"/>
            <a:ext cx="4038600" cy="4876800"/>
          </a:xfrm>
        </p:spPr>
        <p:txBody>
          <a:bodyPr>
            <a:normAutofit fontScale="92500" lnSpcReduction="10000"/>
          </a:bodyPr>
          <a:lstStyle/>
          <a:p>
            <a:r>
              <a:rPr lang="en-US" b="1" u="sng" dirty="0" smtClean="0">
                <a:solidFill>
                  <a:schemeClr val="tx2"/>
                </a:solidFill>
              </a:rPr>
              <a:t>Principle of Superposition </a:t>
            </a:r>
            <a:r>
              <a:rPr lang="en-US" dirty="0" smtClean="0"/>
              <a:t>—(</a:t>
            </a:r>
            <a:r>
              <a:rPr lang="en-US" dirty="0" err="1" smtClean="0"/>
              <a:t>Nicolaus</a:t>
            </a:r>
            <a:r>
              <a:rPr lang="en-US" dirty="0" smtClean="0"/>
              <a:t> Steno 1638-1686):</a:t>
            </a:r>
          </a:p>
          <a:p>
            <a:pPr lvl="1"/>
            <a:r>
              <a:rPr lang="en-US" dirty="0" smtClean="0"/>
              <a:t>Applies to undisturbed rock layers</a:t>
            </a:r>
          </a:p>
          <a:p>
            <a:pPr lvl="1"/>
            <a:r>
              <a:rPr lang="en-US" dirty="0" smtClean="0"/>
              <a:t>States that the lowest stratum was formed first</a:t>
            </a:r>
          </a:p>
          <a:p>
            <a:pPr lvl="1"/>
            <a:r>
              <a:rPr lang="en-US" dirty="0" smtClean="0"/>
              <a:t>Allowed scientists to piece together a “</a:t>
            </a:r>
            <a:r>
              <a:rPr lang="en-US" b="1" u="sng" dirty="0" smtClean="0">
                <a:solidFill>
                  <a:schemeClr val="tx2"/>
                </a:solidFill>
              </a:rPr>
              <a:t>Geologic Time Scale</a:t>
            </a:r>
            <a:r>
              <a:rPr lang="en-US" dirty="0" smtClean="0"/>
              <a:t>” describing the order in which different groups of rocks and fossils were formed.</a:t>
            </a:r>
          </a:p>
          <a:p>
            <a:pPr lvl="1"/>
            <a:r>
              <a:rPr lang="en-US" dirty="0" smtClean="0"/>
              <a:t>From  this we can get a </a:t>
            </a:r>
            <a:r>
              <a:rPr lang="en-US" b="1" u="sng" dirty="0" smtClean="0">
                <a:solidFill>
                  <a:schemeClr val="tx2"/>
                </a:solidFill>
              </a:rPr>
              <a:t>relative age</a:t>
            </a:r>
            <a:r>
              <a:rPr lang="en-US" dirty="0" smtClean="0"/>
              <a:t> for the fossil (comparative age to that of other fossils and layers of rock)</a:t>
            </a:r>
          </a:p>
        </p:txBody>
      </p:sp>
      <p:pic>
        <p:nvPicPr>
          <p:cNvPr id="2050" name="Picture 2" descr="http://www.science.uct.ac.za/images/science.uct.ac.za/students/resources/posters/life_on_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70" b="11992"/>
          <a:stretch/>
        </p:blipFill>
        <p:spPr bwMode="auto">
          <a:xfrm>
            <a:off x="4091799" y="457200"/>
            <a:ext cx="5063087" cy="6400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43400" y="457200"/>
            <a:ext cx="4800600" cy="215444"/>
          </a:xfrm>
          <a:prstGeom prst="rect">
            <a:avLst/>
          </a:prstGeom>
        </p:spPr>
        <p:txBody>
          <a:bodyPr wrap="square">
            <a:spAutoFit/>
          </a:bodyPr>
          <a:lstStyle/>
          <a:p>
            <a:r>
              <a:rPr lang="en-US" sz="800" dirty="0"/>
              <a:t>http://www.science.uct.ac.za/images/science.uct.ac.za/students/resources/posters/life_on_earth.jpg</a:t>
            </a:r>
          </a:p>
        </p:txBody>
      </p:sp>
    </p:spTree>
    <p:extLst>
      <p:ext uri="{BB962C8B-B14F-4D97-AF65-F5344CB8AC3E}">
        <p14:creationId xmlns:p14="http://schemas.microsoft.com/office/powerpoint/2010/main" val="387004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ipe(left)">
                                      <p:cBhvr>
                                        <p:cTn id="25" dur="5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191000" cy="4876800"/>
          </a:xfrm>
        </p:spPr>
        <p:txBody>
          <a:bodyPr/>
          <a:lstStyle/>
          <a:p>
            <a:r>
              <a:rPr lang="en-US" dirty="0" smtClean="0"/>
              <a:t>Getting an </a:t>
            </a:r>
            <a:r>
              <a:rPr lang="en-US" b="1" u="sng" dirty="0" smtClean="0">
                <a:solidFill>
                  <a:schemeClr val="tx2"/>
                </a:solidFill>
              </a:rPr>
              <a:t>absolute age </a:t>
            </a:r>
            <a:r>
              <a:rPr lang="en-US" dirty="0" smtClean="0"/>
              <a:t>of the fossil is also possible in some cases by using </a:t>
            </a:r>
            <a:r>
              <a:rPr lang="en-US" b="1" u="sng" dirty="0" smtClean="0">
                <a:solidFill>
                  <a:schemeClr val="tx2"/>
                </a:solidFill>
              </a:rPr>
              <a:t>radiometric dating</a:t>
            </a:r>
            <a:r>
              <a:rPr lang="en-US" dirty="0" smtClean="0"/>
              <a:t>.</a:t>
            </a:r>
          </a:p>
          <a:p>
            <a:pPr lvl="1"/>
            <a:r>
              <a:rPr lang="en-US" dirty="0" smtClean="0"/>
              <a:t>Scientists use radiometric dating to date the rock in which a fossil is found.</a:t>
            </a:r>
          </a:p>
          <a:p>
            <a:pPr lvl="1"/>
            <a:r>
              <a:rPr lang="en-US" dirty="0" smtClean="0"/>
              <a:t>Puts a numeric age on the fossil</a:t>
            </a:r>
            <a:endParaRPr lang="en-US" dirty="0"/>
          </a:p>
        </p:txBody>
      </p:sp>
      <p:pic>
        <p:nvPicPr>
          <p:cNvPr id="1026" name="Picture 2" descr="http://www.ifa.hawaii.edu/~barnes/ast110_06/foss/dating_rock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7310" y="838200"/>
            <a:ext cx="3562815" cy="5410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71817" y="6295349"/>
            <a:ext cx="3733800" cy="230832"/>
          </a:xfrm>
          <a:prstGeom prst="rect">
            <a:avLst/>
          </a:prstGeom>
        </p:spPr>
        <p:txBody>
          <a:bodyPr wrap="square">
            <a:spAutoFit/>
          </a:bodyPr>
          <a:lstStyle/>
          <a:p>
            <a:r>
              <a:rPr lang="en-US" sz="900" dirty="0"/>
              <a:t>http://www.ifa.hawaii.edu/~barnes/ast110_06/foss/dating_rocks.png</a:t>
            </a:r>
          </a:p>
        </p:txBody>
      </p:sp>
    </p:spTree>
    <p:extLst>
      <p:ext uri="{BB962C8B-B14F-4D97-AF65-F5344CB8AC3E}">
        <p14:creationId xmlns:p14="http://schemas.microsoft.com/office/powerpoint/2010/main" val="56062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left)">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Transitional Species</a:t>
            </a:r>
            <a:endParaRPr lang="en-US" dirty="0"/>
          </a:p>
        </p:txBody>
      </p:sp>
      <p:sp>
        <p:nvSpPr>
          <p:cNvPr id="3" name="Content Placeholder 2"/>
          <p:cNvSpPr>
            <a:spLocks noGrp="1"/>
          </p:cNvSpPr>
          <p:nvPr>
            <p:ph idx="1"/>
          </p:nvPr>
        </p:nvSpPr>
        <p:spPr>
          <a:xfrm>
            <a:off x="457200" y="1600200"/>
            <a:ext cx="3657600" cy="4876800"/>
          </a:xfrm>
        </p:spPr>
        <p:txBody>
          <a:bodyPr>
            <a:normAutofit lnSpcReduction="10000"/>
          </a:bodyPr>
          <a:lstStyle/>
          <a:p>
            <a:r>
              <a:rPr lang="en-US" b="1" u="sng" dirty="0" smtClean="0">
                <a:solidFill>
                  <a:schemeClr val="tx2"/>
                </a:solidFill>
              </a:rPr>
              <a:t>Transitional species </a:t>
            </a:r>
            <a:r>
              <a:rPr lang="en-US" dirty="0" smtClean="0"/>
              <a:t>help to show that many organisms have evolved gradually over time.</a:t>
            </a:r>
          </a:p>
          <a:p>
            <a:r>
              <a:rPr lang="en-US" b="1" u="sng" dirty="0" smtClean="0">
                <a:solidFill>
                  <a:schemeClr val="tx2"/>
                </a:solidFill>
              </a:rPr>
              <a:t>Example</a:t>
            </a:r>
            <a:r>
              <a:rPr lang="en-US" dirty="0" smtClean="0"/>
              <a:t>: evolution of marine mammals.</a:t>
            </a:r>
          </a:p>
          <a:p>
            <a:r>
              <a:rPr lang="en-US" dirty="0" smtClean="0"/>
              <a:t>Problem with this hypothesis is that transitional fossil records have not been found for many other groups of organisms.</a:t>
            </a:r>
            <a:endParaRPr lang="en-US" dirty="0"/>
          </a:p>
        </p:txBody>
      </p:sp>
      <p:pic>
        <p:nvPicPr>
          <p:cNvPr id="2052" name="Picture 4" descr="http://wshssabrina.edublogs.org/files/2010/11/clad-uhg84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447800"/>
            <a:ext cx="4235116"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96000" y="6491292"/>
            <a:ext cx="2971800" cy="215444"/>
          </a:xfrm>
          <a:prstGeom prst="rect">
            <a:avLst/>
          </a:prstGeom>
        </p:spPr>
        <p:txBody>
          <a:bodyPr wrap="square">
            <a:spAutoFit/>
          </a:bodyPr>
          <a:lstStyle/>
          <a:p>
            <a:r>
              <a:rPr lang="en-US" sz="800" dirty="0"/>
              <a:t>http://wshssabrina.edublogs.org/files/2010/11/clad-uhg84t.jpg</a:t>
            </a:r>
          </a:p>
        </p:txBody>
      </p:sp>
    </p:spTree>
    <p:extLst>
      <p:ext uri="{BB962C8B-B14F-4D97-AF65-F5344CB8AC3E}">
        <p14:creationId xmlns:p14="http://schemas.microsoft.com/office/powerpoint/2010/main" val="83889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wipe(left)">
                                      <p:cBhvr>
                                        <p:cTn id="15" dur="5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Biogeography</a:t>
            </a:r>
            <a:endParaRPr lang="en-US" dirty="0"/>
          </a:p>
        </p:txBody>
      </p:sp>
      <p:sp>
        <p:nvSpPr>
          <p:cNvPr id="3" name="Content Placeholder 2"/>
          <p:cNvSpPr>
            <a:spLocks noGrp="1"/>
          </p:cNvSpPr>
          <p:nvPr>
            <p:ph idx="1"/>
          </p:nvPr>
        </p:nvSpPr>
        <p:spPr>
          <a:xfrm>
            <a:off x="228600" y="1447800"/>
            <a:ext cx="4495800" cy="5334000"/>
          </a:xfrm>
        </p:spPr>
        <p:txBody>
          <a:bodyPr>
            <a:normAutofit fontScale="92500" lnSpcReduction="10000"/>
          </a:bodyPr>
          <a:lstStyle/>
          <a:p>
            <a:r>
              <a:rPr lang="en-US" b="1" u="sng" dirty="0" smtClean="0">
                <a:solidFill>
                  <a:schemeClr val="tx2"/>
                </a:solidFill>
              </a:rPr>
              <a:t>Biogeography</a:t>
            </a:r>
            <a:r>
              <a:rPr lang="en-US" dirty="0" smtClean="0"/>
              <a:t> is the study of the locations of organisms around the world.</a:t>
            </a:r>
          </a:p>
          <a:p>
            <a:r>
              <a:rPr lang="en-US" dirty="0" smtClean="0"/>
              <a:t>Patterns of descent with modification are more easily seen when we study where and in what environments ancient organisms lived and modern organisms are found.</a:t>
            </a:r>
          </a:p>
          <a:p>
            <a:r>
              <a:rPr lang="en-US" dirty="0" smtClean="0"/>
              <a:t>Example: </a:t>
            </a:r>
            <a:r>
              <a:rPr lang="en-US" b="1" u="sng" dirty="0" smtClean="0">
                <a:solidFill>
                  <a:schemeClr val="tx2"/>
                </a:solidFill>
              </a:rPr>
              <a:t>Mammals of Australia</a:t>
            </a:r>
          </a:p>
          <a:p>
            <a:pPr lvl="1"/>
            <a:r>
              <a:rPr lang="en-US" dirty="0" smtClean="0"/>
              <a:t>Resemble placental mammals from similar environments elsewhere in the world (have similar adaptations)</a:t>
            </a:r>
          </a:p>
          <a:p>
            <a:pPr lvl="1"/>
            <a:r>
              <a:rPr lang="en-US" b="1" u="sng" dirty="0" smtClean="0">
                <a:solidFill>
                  <a:schemeClr val="tx2"/>
                </a:solidFill>
              </a:rPr>
              <a:t>Evolved in isolation </a:t>
            </a:r>
            <a:r>
              <a:rPr lang="en-US" dirty="0" smtClean="0"/>
              <a:t>and retained the marsupial pattern of reproduction.</a:t>
            </a:r>
            <a:endParaRPr lang="en-US" dirty="0"/>
          </a:p>
        </p:txBody>
      </p:sp>
      <p:pic>
        <p:nvPicPr>
          <p:cNvPr id="4100" name="Picture 4" descr="http://www.txtwriter.com/backgrounders/graphics/evolution/page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9274" y="685800"/>
            <a:ext cx="4065626" cy="5105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05400" y="6400800"/>
            <a:ext cx="3429000" cy="215444"/>
          </a:xfrm>
          <a:prstGeom prst="rect">
            <a:avLst/>
          </a:prstGeom>
        </p:spPr>
        <p:txBody>
          <a:bodyPr wrap="square">
            <a:spAutoFit/>
          </a:bodyPr>
          <a:lstStyle/>
          <a:p>
            <a:r>
              <a:rPr lang="en-US" sz="800" dirty="0"/>
              <a:t>http://www.txtwriter.com/backgrounders/graphics/evolution/page14.jpg</a:t>
            </a:r>
          </a:p>
        </p:txBody>
      </p:sp>
    </p:spTree>
    <p:extLst>
      <p:ext uri="{BB962C8B-B14F-4D97-AF65-F5344CB8AC3E}">
        <p14:creationId xmlns:p14="http://schemas.microsoft.com/office/powerpoint/2010/main" val="59391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4100"/>
                                        </p:tgtEl>
                                        <p:attrNameLst>
                                          <p:attrName>style.visibility</p:attrName>
                                        </p:attrNameLst>
                                      </p:cBhvr>
                                      <p:to>
                                        <p:strVal val="visible"/>
                                      </p:to>
                                    </p:set>
                                    <p:animEffect transition="in" filter="wipe(left)">
                                      <p:cBhvr>
                                        <p:cTn id="20" dur="500"/>
                                        <p:tgtEl>
                                          <p:spTgt spid="410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and Embryology</a:t>
            </a:r>
            <a:endParaRPr lang="en-US" dirty="0"/>
          </a:p>
        </p:txBody>
      </p:sp>
      <p:sp>
        <p:nvSpPr>
          <p:cNvPr id="3" name="Content Placeholder 2"/>
          <p:cNvSpPr>
            <a:spLocks noGrp="1"/>
          </p:cNvSpPr>
          <p:nvPr>
            <p:ph idx="1"/>
          </p:nvPr>
        </p:nvSpPr>
        <p:spPr>
          <a:xfrm>
            <a:off x="457200" y="1600200"/>
            <a:ext cx="8382000" cy="2242786"/>
          </a:xfrm>
        </p:spPr>
        <p:txBody>
          <a:bodyPr>
            <a:normAutofit fontScale="92500"/>
          </a:bodyPr>
          <a:lstStyle/>
          <a:p>
            <a:r>
              <a:rPr lang="en-US" b="1" u="sng" dirty="0" smtClean="0">
                <a:solidFill>
                  <a:schemeClr val="tx2"/>
                </a:solidFill>
              </a:rPr>
              <a:t>Anatomy</a:t>
            </a:r>
            <a:r>
              <a:rPr lang="en-US" dirty="0" smtClean="0">
                <a:solidFill>
                  <a:schemeClr val="tx2"/>
                </a:solidFill>
              </a:rPr>
              <a:t> </a:t>
            </a:r>
            <a:r>
              <a:rPr lang="en-US" dirty="0" smtClean="0"/>
              <a:t>—the study of the body structure of organisms</a:t>
            </a:r>
          </a:p>
          <a:p>
            <a:pPr lvl="1"/>
            <a:r>
              <a:rPr lang="en-US" dirty="0" smtClean="0"/>
              <a:t>Provides more evidence for descent with modification</a:t>
            </a:r>
          </a:p>
          <a:p>
            <a:pPr lvl="1"/>
            <a:r>
              <a:rPr lang="en-US" b="1" u="sng" dirty="0" smtClean="0">
                <a:solidFill>
                  <a:schemeClr val="tx2"/>
                </a:solidFill>
              </a:rPr>
              <a:t>Homologous Structures </a:t>
            </a:r>
            <a:r>
              <a:rPr lang="en-US" dirty="0" smtClean="0"/>
              <a:t>—body structures from different species that originated by heredity from a structure in a common ancestor.</a:t>
            </a:r>
          </a:p>
          <a:p>
            <a:pPr lvl="1"/>
            <a:r>
              <a:rPr lang="en-US" dirty="0" smtClean="0"/>
              <a:t>Show that an inherited structural pattern became modified overtime as different populations of descendants adapted to different environments.</a:t>
            </a:r>
            <a:endParaRPr lang="en-US" dirty="0"/>
          </a:p>
        </p:txBody>
      </p:sp>
      <p:pic>
        <p:nvPicPr>
          <p:cNvPr id="5124" name="Picture 4" descr="http://buffonescience9.wikispaces.com/file/view/comparativestructure.jpg/197072800/comparativestruc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842986"/>
            <a:ext cx="6033617" cy="2710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81200" y="6553200"/>
            <a:ext cx="5500217" cy="215444"/>
          </a:xfrm>
          <a:prstGeom prst="rect">
            <a:avLst/>
          </a:prstGeom>
        </p:spPr>
        <p:txBody>
          <a:bodyPr wrap="square">
            <a:spAutoFit/>
          </a:bodyPr>
          <a:lstStyle/>
          <a:p>
            <a:r>
              <a:rPr lang="en-US" sz="800" dirty="0"/>
              <a:t>http://buffonescience9.wikispaces.com/file/view/comparativestructure.jpg/197072800/comparativestructure.jpg</a:t>
            </a:r>
          </a:p>
        </p:txBody>
      </p:sp>
    </p:spTree>
    <p:extLst>
      <p:ext uri="{BB962C8B-B14F-4D97-AF65-F5344CB8AC3E}">
        <p14:creationId xmlns:p14="http://schemas.microsoft.com/office/powerpoint/2010/main" val="362571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5124"/>
                                        </p:tgtEl>
                                        <p:attrNameLst>
                                          <p:attrName>style.visibility</p:attrName>
                                        </p:attrNameLst>
                                      </p:cBhvr>
                                      <p:to>
                                        <p:strVal val="visible"/>
                                      </p:to>
                                    </p:set>
                                    <p:animEffect transition="in" filter="wipe(left)">
                                      <p:cBhvr>
                                        <p:cTn id="20" dur="500"/>
                                        <p:tgtEl>
                                          <p:spTgt spid="51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smtClean="0">
                <a:solidFill>
                  <a:schemeClr val="tx2"/>
                </a:solidFill>
              </a:rPr>
              <a:t>Analogous Structures </a:t>
            </a:r>
            <a:r>
              <a:rPr lang="en-US" dirty="0" smtClean="0"/>
              <a:t>—body structures from different species that have similar functions but do not derive from a common ancestor.</a:t>
            </a:r>
          </a:p>
          <a:p>
            <a:r>
              <a:rPr lang="en-US" dirty="0" smtClean="0"/>
              <a:t>Show that certain features evolved independently in different groups of organisms.</a:t>
            </a:r>
            <a:endParaRPr lang="en-US" dirty="0"/>
          </a:p>
        </p:txBody>
      </p:sp>
      <p:pic>
        <p:nvPicPr>
          <p:cNvPr id="7170" name="Picture 2" descr="http://209.68.138.57/lc/archive/biology/PublishingImages/0345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37029"/>
          <a:stretch/>
        </p:blipFill>
        <p:spPr bwMode="auto">
          <a:xfrm>
            <a:off x="2590800" y="3886200"/>
            <a:ext cx="4376057"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04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10600" cy="5943600"/>
          </a:xfrm>
        </p:spPr>
        <p:txBody>
          <a:bodyPr>
            <a:normAutofit/>
          </a:bodyPr>
          <a:lstStyle/>
          <a:p>
            <a:r>
              <a:rPr lang="en-US" b="1" u="sng" dirty="0" smtClean="0">
                <a:solidFill>
                  <a:schemeClr val="tx2"/>
                </a:solidFill>
              </a:rPr>
              <a:t>Vestigial structures </a:t>
            </a:r>
            <a:r>
              <a:rPr lang="en-US" dirty="0" smtClean="0"/>
              <a:t>—structures in living organisms that seem to have no function</a:t>
            </a:r>
          </a:p>
          <a:p>
            <a:pPr lvl="1"/>
            <a:r>
              <a:rPr lang="en-US" sz="2400" dirty="0" smtClean="0"/>
              <a:t>Resemble structures that functioned in ancestors</a:t>
            </a:r>
          </a:p>
          <a:p>
            <a:pPr lvl="1"/>
            <a:r>
              <a:rPr lang="en-US" sz="2400" dirty="0" smtClean="0"/>
              <a:t>Became reduced in size over time as their use decreased</a:t>
            </a:r>
          </a:p>
          <a:p>
            <a:pPr lvl="1"/>
            <a:r>
              <a:rPr lang="en-US" sz="2400" b="1" u="sng" dirty="0" smtClean="0">
                <a:solidFill>
                  <a:schemeClr val="tx2"/>
                </a:solidFill>
              </a:rPr>
              <a:t>Examples</a:t>
            </a:r>
            <a:r>
              <a:rPr lang="en-US" sz="2400" dirty="0" smtClean="0"/>
              <a:t>:  Human tail bone and appendix, hip bones in whales and snakes</a:t>
            </a:r>
            <a:endParaRPr lang="en-US" sz="2400" dirty="0"/>
          </a:p>
        </p:txBody>
      </p:sp>
      <p:pic>
        <p:nvPicPr>
          <p:cNvPr id="1026" name="Picture 2" descr="http://www.kirksville.k12.mo.us/khs/teacher_web/alternative/whale-vestigial-structure.jpg"/>
          <p:cNvPicPr>
            <a:picLocks noChangeAspect="1" noChangeArrowheads="1"/>
          </p:cNvPicPr>
          <p:nvPr/>
        </p:nvPicPr>
        <p:blipFill>
          <a:blip r:embed="rId2" cstate="print"/>
          <a:srcRect l="1012"/>
          <a:stretch>
            <a:fillRect/>
          </a:stretch>
        </p:blipFill>
        <p:spPr bwMode="auto">
          <a:xfrm>
            <a:off x="2133600" y="3124200"/>
            <a:ext cx="5525624" cy="3733800"/>
          </a:xfrm>
          <a:prstGeom prst="rect">
            <a:avLst/>
          </a:prstGeom>
          <a:noFill/>
        </p:spPr>
      </p:pic>
      <p:sp>
        <p:nvSpPr>
          <p:cNvPr id="5" name="Rectangle 4"/>
          <p:cNvSpPr/>
          <p:nvPr/>
        </p:nvSpPr>
        <p:spPr>
          <a:xfrm>
            <a:off x="2362200" y="6642556"/>
            <a:ext cx="4572000" cy="215444"/>
          </a:xfrm>
          <a:prstGeom prst="rect">
            <a:avLst/>
          </a:prstGeom>
        </p:spPr>
        <p:txBody>
          <a:bodyPr>
            <a:spAutoFit/>
          </a:bodyPr>
          <a:lstStyle/>
          <a:p>
            <a:r>
              <a:rPr lang="en-US" sz="800" dirty="0" smtClean="0"/>
              <a:t>http://www.kirksville.k12.mo.us/khs/teacher_web/alternative/naturalselection.html</a:t>
            </a:r>
            <a:endParaRPr lang="en-US" sz="800" dirty="0"/>
          </a:p>
        </p:txBody>
      </p:sp>
    </p:spTree>
    <p:extLst>
      <p:ext uri="{BB962C8B-B14F-4D97-AF65-F5344CB8AC3E}">
        <p14:creationId xmlns:p14="http://schemas.microsoft.com/office/powerpoint/2010/main" val="49852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ipe(left)">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 Vocabulary Pretest</a:t>
            </a:r>
            <a:endParaRPr lang="en-US" dirty="0"/>
          </a:p>
        </p:txBody>
      </p:sp>
      <p:sp>
        <p:nvSpPr>
          <p:cNvPr id="3" name="Content Placeholder 2"/>
          <p:cNvSpPr>
            <a:spLocks noGrp="1"/>
          </p:cNvSpPr>
          <p:nvPr>
            <p:ph sz="half" idx="1"/>
          </p:nvPr>
        </p:nvSpPr>
        <p:spPr/>
        <p:txBody>
          <a:bodyPr>
            <a:normAutofit/>
          </a:bodyPr>
          <a:lstStyle/>
          <a:p>
            <a:pPr marL="514350" indent="-514350">
              <a:buAutoNum type="arabicPeriod"/>
            </a:pPr>
            <a:r>
              <a:rPr lang="en-US" dirty="0" smtClean="0">
                <a:solidFill>
                  <a:schemeClr val="tx2"/>
                </a:solidFill>
              </a:rPr>
              <a:t>Evolution</a:t>
            </a:r>
          </a:p>
          <a:p>
            <a:pPr marL="514350" indent="-514350">
              <a:buAutoNum type="arabicPeriod"/>
            </a:pPr>
            <a:r>
              <a:rPr lang="en-US" dirty="0" smtClean="0">
                <a:solidFill>
                  <a:schemeClr val="tx2"/>
                </a:solidFill>
              </a:rPr>
              <a:t>Strata</a:t>
            </a:r>
          </a:p>
          <a:p>
            <a:pPr marL="514350" indent="-514350">
              <a:buAutoNum type="arabicPeriod"/>
            </a:pPr>
            <a:r>
              <a:rPr lang="en-US" dirty="0" smtClean="0">
                <a:solidFill>
                  <a:schemeClr val="tx2"/>
                </a:solidFill>
              </a:rPr>
              <a:t>Natural Selection</a:t>
            </a:r>
          </a:p>
          <a:p>
            <a:pPr marL="514350" indent="-514350">
              <a:buAutoNum type="arabicPeriod"/>
            </a:pPr>
            <a:r>
              <a:rPr lang="en-US" dirty="0" smtClean="0">
                <a:solidFill>
                  <a:schemeClr val="tx2"/>
                </a:solidFill>
              </a:rPr>
              <a:t>Adaptation</a:t>
            </a:r>
          </a:p>
          <a:p>
            <a:pPr marL="514350" indent="-514350">
              <a:buAutoNum type="arabicPeriod"/>
            </a:pPr>
            <a:r>
              <a:rPr lang="en-US" dirty="0" smtClean="0">
                <a:solidFill>
                  <a:schemeClr val="tx2"/>
                </a:solidFill>
              </a:rPr>
              <a:t>Fitness</a:t>
            </a:r>
          </a:p>
        </p:txBody>
      </p:sp>
      <p:sp>
        <p:nvSpPr>
          <p:cNvPr id="4" name="Content Placeholder 3"/>
          <p:cNvSpPr>
            <a:spLocks noGrp="1"/>
          </p:cNvSpPr>
          <p:nvPr>
            <p:ph sz="half" idx="2"/>
          </p:nvPr>
        </p:nvSpPr>
        <p:spPr>
          <a:xfrm>
            <a:off x="4648200" y="1447800"/>
            <a:ext cx="4038600" cy="5257800"/>
          </a:xfrm>
        </p:spPr>
        <p:txBody>
          <a:bodyPr>
            <a:normAutofit/>
          </a:bodyPr>
          <a:lstStyle/>
          <a:p>
            <a:pPr marL="514350" indent="-514350">
              <a:buAutoNum type="alphaUcPeriod"/>
            </a:pPr>
            <a:r>
              <a:rPr lang="en-US" sz="2000" dirty="0" smtClean="0"/>
              <a:t>Layers of rock</a:t>
            </a:r>
          </a:p>
          <a:p>
            <a:pPr marL="514350" indent="-514350">
              <a:buAutoNum type="alphaUcPeriod"/>
            </a:pPr>
            <a:r>
              <a:rPr lang="en-US" sz="2000" dirty="0" smtClean="0"/>
              <a:t>Darwin’s theory for the mechanism for descent with modifications</a:t>
            </a:r>
          </a:p>
          <a:p>
            <a:pPr marL="514350" indent="-514350">
              <a:buAutoNum type="alphaUcPeriod"/>
            </a:pPr>
            <a:r>
              <a:rPr lang="en-US" sz="2000" dirty="0" smtClean="0"/>
              <a:t>Measure of an individual’s hereditary contribution to the next generation</a:t>
            </a:r>
          </a:p>
          <a:p>
            <a:pPr marL="514350" indent="-514350">
              <a:buAutoNum type="alphaUcPeriod"/>
            </a:pPr>
            <a:r>
              <a:rPr lang="en-US" sz="2000" dirty="0" smtClean="0"/>
              <a:t>A trait that increases the chance of survival</a:t>
            </a:r>
          </a:p>
          <a:p>
            <a:pPr marL="514350" indent="-514350">
              <a:buAutoNum type="alphaUcPeriod"/>
            </a:pPr>
            <a:r>
              <a:rPr lang="en-US" sz="2000" dirty="0" smtClean="0"/>
              <a:t>Development of new types of organisms from preexisting types over time.</a:t>
            </a:r>
            <a:endParaRPr lang="en-US" sz="2000" dirty="0"/>
          </a:p>
        </p:txBody>
      </p:sp>
    </p:spTree>
    <p:extLst>
      <p:ext uri="{BB962C8B-B14F-4D97-AF65-F5344CB8AC3E}">
        <p14:creationId xmlns:p14="http://schemas.microsoft.com/office/powerpoint/2010/main" val="1556157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9600" cy="4876800"/>
          </a:xfrm>
        </p:spPr>
        <p:txBody>
          <a:bodyPr>
            <a:normAutofit/>
          </a:bodyPr>
          <a:lstStyle/>
          <a:p>
            <a:r>
              <a:rPr lang="en-US" dirty="0" smtClean="0"/>
              <a:t>Animal </a:t>
            </a:r>
            <a:r>
              <a:rPr lang="en-US" b="1" u="sng" dirty="0" smtClean="0">
                <a:solidFill>
                  <a:schemeClr val="tx2"/>
                </a:solidFill>
              </a:rPr>
              <a:t>embryos</a:t>
            </a:r>
            <a:r>
              <a:rPr lang="en-US" dirty="0" smtClean="0"/>
              <a:t> can also show evidence for evolution.</a:t>
            </a:r>
          </a:p>
          <a:p>
            <a:pPr lvl="1"/>
            <a:r>
              <a:rPr lang="en-US" sz="2400" dirty="0" smtClean="0"/>
              <a:t>All </a:t>
            </a:r>
            <a:r>
              <a:rPr lang="en-US" sz="2400" b="1" u="sng" dirty="0" smtClean="0">
                <a:solidFill>
                  <a:schemeClr val="tx2"/>
                </a:solidFill>
              </a:rPr>
              <a:t>vertebrate embryos </a:t>
            </a:r>
            <a:r>
              <a:rPr lang="en-US" sz="2400" dirty="0" smtClean="0"/>
              <a:t>look </a:t>
            </a:r>
            <a:r>
              <a:rPr lang="en-US" sz="2400" b="1" u="sng" dirty="0" smtClean="0">
                <a:solidFill>
                  <a:schemeClr val="tx2"/>
                </a:solidFill>
              </a:rPr>
              <a:t>very much alike early </a:t>
            </a:r>
            <a:r>
              <a:rPr lang="en-US" sz="2400" dirty="0" smtClean="0"/>
              <a:t>in development</a:t>
            </a:r>
          </a:p>
          <a:p>
            <a:pPr lvl="1"/>
            <a:r>
              <a:rPr lang="en-US" sz="2400" dirty="0" smtClean="0"/>
              <a:t>Suggests that they inherited similar stages of development from a </a:t>
            </a:r>
            <a:r>
              <a:rPr lang="en-US" sz="2400" b="1" u="sng" dirty="0" smtClean="0">
                <a:solidFill>
                  <a:schemeClr val="tx2"/>
                </a:solidFill>
              </a:rPr>
              <a:t>common ancestor</a:t>
            </a:r>
            <a:r>
              <a:rPr lang="en-US" sz="2400" dirty="0" smtClean="0"/>
              <a:t>.</a:t>
            </a:r>
            <a:endParaRPr lang="en-US" sz="2400" dirty="0"/>
          </a:p>
        </p:txBody>
      </p:sp>
      <p:pic>
        <p:nvPicPr>
          <p:cNvPr id="32770" name="Picture 2" descr="http://image.wistatutor.com/content/organic-evolution/vertebrate-embryos.jpeg"/>
          <p:cNvPicPr>
            <a:picLocks noChangeAspect="1" noChangeArrowheads="1"/>
          </p:cNvPicPr>
          <p:nvPr/>
        </p:nvPicPr>
        <p:blipFill>
          <a:blip r:embed="rId2" cstate="print"/>
          <a:srcRect/>
          <a:stretch>
            <a:fillRect/>
          </a:stretch>
        </p:blipFill>
        <p:spPr bwMode="auto">
          <a:xfrm>
            <a:off x="1752600" y="2743200"/>
            <a:ext cx="5602794" cy="3762375"/>
          </a:xfrm>
          <a:prstGeom prst="rect">
            <a:avLst/>
          </a:prstGeom>
          <a:noFill/>
        </p:spPr>
      </p:pic>
      <p:sp>
        <p:nvSpPr>
          <p:cNvPr id="5" name="Rectangle 4"/>
          <p:cNvSpPr/>
          <p:nvPr/>
        </p:nvSpPr>
        <p:spPr>
          <a:xfrm>
            <a:off x="2286000" y="6642556"/>
            <a:ext cx="4572000" cy="215444"/>
          </a:xfrm>
          <a:prstGeom prst="rect">
            <a:avLst/>
          </a:prstGeom>
        </p:spPr>
        <p:txBody>
          <a:bodyPr>
            <a:spAutoFit/>
          </a:bodyPr>
          <a:lstStyle/>
          <a:p>
            <a:r>
              <a:rPr lang="en-US" sz="800" dirty="0" smtClean="0"/>
              <a:t>http://www.tutorvista.com/content/biology/biology-iii/organic-evolution/evidences-evolution.php</a:t>
            </a:r>
            <a:endParaRPr lang="en-US" sz="800" dirty="0"/>
          </a:p>
        </p:txBody>
      </p:sp>
      <p:sp>
        <p:nvSpPr>
          <p:cNvPr id="2" name="TextBox 1"/>
          <p:cNvSpPr txBox="1"/>
          <p:nvPr/>
        </p:nvSpPr>
        <p:spPr>
          <a:xfrm>
            <a:off x="1219200" y="6107213"/>
            <a:ext cx="6629400" cy="369332"/>
          </a:xfrm>
          <a:prstGeom prst="rect">
            <a:avLst/>
          </a:prstGeom>
          <a:solidFill>
            <a:schemeClr val="bg1"/>
          </a:solidFill>
        </p:spPr>
        <p:txBody>
          <a:bodyPr wrap="square" rtlCol="0">
            <a:spAutoFit/>
          </a:bodyPr>
          <a:lstStyle/>
          <a:p>
            <a:endParaRPr lang="en-US" dirty="0">
              <a:solidFill>
                <a:srgbClr val="FF0000"/>
              </a:solidFill>
            </a:endParaRPr>
          </a:p>
        </p:txBody>
      </p:sp>
      <p:sp>
        <p:nvSpPr>
          <p:cNvPr id="4" name="TextBox 3"/>
          <p:cNvSpPr txBox="1"/>
          <p:nvPr/>
        </p:nvSpPr>
        <p:spPr>
          <a:xfrm>
            <a:off x="304800" y="5984102"/>
            <a:ext cx="1156086" cy="246221"/>
          </a:xfrm>
          <a:prstGeom prst="rect">
            <a:avLst/>
          </a:prstGeom>
          <a:noFill/>
        </p:spPr>
        <p:txBody>
          <a:bodyPr wrap="none" rtlCol="0">
            <a:spAutoFit/>
          </a:bodyPr>
          <a:lstStyle/>
          <a:p>
            <a:r>
              <a:rPr lang="en-US" sz="1000" dirty="0" smtClean="0"/>
              <a:t>Reveal identities </a:t>
            </a:r>
            <a:endParaRPr lang="en-US" sz="1000" dirty="0"/>
          </a:p>
        </p:txBody>
      </p:sp>
      <p:sp>
        <p:nvSpPr>
          <p:cNvPr id="6" name="TextBox 5"/>
          <p:cNvSpPr txBox="1"/>
          <p:nvPr/>
        </p:nvSpPr>
        <p:spPr>
          <a:xfrm>
            <a:off x="1884903" y="3625334"/>
            <a:ext cx="5297994" cy="1200329"/>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p:txBody>
      </p:sp>
      <p:sp>
        <p:nvSpPr>
          <p:cNvPr id="7" name="TextBox 6"/>
          <p:cNvSpPr txBox="1"/>
          <p:nvPr/>
        </p:nvSpPr>
        <p:spPr>
          <a:xfrm>
            <a:off x="1865238" y="4783773"/>
            <a:ext cx="5297994" cy="1200329"/>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524000"/>
            <a:ext cx="4343400" cy="5105400"/>
          </a:xfrm>
        </p:spPr>
        <p:txBody>
          <a:bodyPr/>
          <a:lstStyle/>
          <a:p>
            <a:r>
              <a:rPr lang="en-US" dirty="0" smtClean="0"/>
              <a:t>The study of </a:t>
            </a:r>
            <a:r>
              <a:rPr lang="en-US" b="1" u="sng" dirty="0" smtClean="0">
                <a:solidFill>
                  <a:schemeClr val="tx2"/>
                </a:solidFill>
              </a:rPr>
              <a:t>DNA, RNA </a:t>
            </a:r>
            <a:r>
              <a:rPr lang="en-US" dirty="0" smtClean="0"/>
              <a:t>and </a:t>
            </a:r>
            <a:r>
              <a:rPr lang="en-US" b="1" u="sng" dirty="0" smtClean="0">
                <a:solidFill>
                  <a:schemeClr val="tx2"/>
                </a:solidFill>
              </a:rPr>
              <a:t>proteins </a:t>
            </a:r>
            <a:r>
              <a:rPr lang="en-US" dirty="0" smtClean="0"/>
              <a:t>provides one more source of evidence.</a:t>
            </a:r>
          </a:p>
          <a:p>
            <a:pPr lvl="1"/>
            <a:r>
              <a:rPr lang="en-US" dirty="0" smtClean="0"/>
              <a:t>DNA and RNA are the molecular basis for inheritance of traits</a:t>
            </a:r>
          </a:p>
          <a:p>
            <a:pPr lvl="1"/>
            <a:r>
              <a:rPr lang="en-US" dirty="0" smtClean="0"/>
              <a:t>The more similarities found in the DNA of different species, the more they are alike.</a:t>
            </a:r>
          </a:p>
          <a:p>
            <a:pPr lvl="1"/>
            <a:r>
              <a:rPr lang="en-US" dirty="0" smtClean="0"/>
              <a:t>Humans and chimps share between </a:t>
            </a:r>
            <a:r>
              <a:rPr lang="en-US" b="1" u="sng" dirty="0" smtClean="0">
                <a:solidFill>
                  <a:schemeClr val="tx2"/>
                </a:solidFill>
              </a:rPr>
              <a:t>96-98% </a:t>
            </a:r>
            <a:r>
              <a:rPr lang="en-US" dirty="0" smtClean="0"/>
              <a:t>of their DNA structure (depending on the study).</a:t>
            </a:r>
            <a:endParaRPr lang="en-US" dirty="0"/>
          </a:p>
        </p:txBody>
      </p:sp>
      <p:pic>
        <p:nvPicPr>
          <p:cNvPr id="33796" name="Picture 4" descr="http://www.hghnyc.com/wp-content/plugins/wp-o-matic/cache/8f8b4_0,1020,129430,00.jpg"/>
          <p:cNvPicPr>
            <a:picLocks noChangeAspect="1" noChangeArrowheads="1"/>
          </p:cNvPicPr>
          <p:nvPr/>
        </p:nvPicPr>
        <p:blipFill>
          <a:blip r:embed="rId2" cstate="print"/>
          <a:srcRect/>
          <a:stretch>
            <a:fillRect/>
          </a:stretch>
        </p:blipFill>
        <p:spPr bwMode="auto">
          <a:xfrm>
            <a:off x="4572000" y="990600"/>
            <a:ext cx="4381500" cy="3457576"/>
          </a:xfrm>
          <a:prstGeom prst="rect">
            <a:avLst/>
          </a:prstGeom>
          <a:noFill/>
        </p:spPr>
      </p:pic>
      <p:sp>
        <p:nvSpPr>
          <p:cNvPr id="7" name="Rectangle 6"/>
          <p:cNvSpPr/>
          <p:nvPr/>
        </p:nvSpPr>
        <p:spPr>
          <a:xfrm>
            <a:off x="5562600" y="4572000"/>
            <a:ext cx="2514600" cy="215444"/>
          </a:xfrm>
          <a:prstGeom prst="rect">
            <a:avLst/>
          </a:prstGeom>
        </p:spPr>
        <p:txBody>
          <a:bodyPr wrap="square">
            <a:spAutoFit/>
          </a:bodyPr>
          <a:lstStyle/>
          <a:p>
            <a:r>
              <a:rPr lang="en-US" sz="800" dirty="0" smtClean="0"/>
              <a:t>http://www.hghnyc.com/category/biotechnology/</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4572000" cy="6172200"/>
          </a:xfrm>
        </p:spPr>
        <p:txBody>
          <a:bodyPr>
            <a:normAutofit/>
          </a:bodyPr>
          <a:lstStyle/>
          <a:p>
            <a:r>
              <a:rPr lang="en-US" dirty="0" smtClean="0"/>
              <a:t>Piecing together the evidence is an ongoing task.</a:t>
            </a:r>
          </a:p>
          <a:p>
            <a:r>
              <a:rPr lang="en-US" dirty="0" smtClean="0"/>
              <a:t>The theory itself is constantly changing based on new discoveries and different interpretations of the evidence.</a:t>
            </a:r>
          </a:p>
          <a:p>
            <a:r>
              <a:rPr lang="en-US" dirty="0" smtClean="0"/>
              <a:t>Scientists like to use </a:t>
            </a:r>
            <a:r>
              <a:rPr lang="en-US" b="1" u="sng" dirty="0" err="1" smtClean="0">
                <a:solidFill>
                  <a:schemeClr val="tx2"/>
                </a:solidFill>
              </a:rPr>
              <a:t>Phylogenetic</a:t>
            </a:r>
            <a:r>
              <a:rPr lang="en-US" b="1" u="sng" dirty="0" smtClean="0">
                <a:solidFill>
                  <a:schemeClr val="tx2"/>
                </a:solidFill>
              </a:rPr>
              <a:t> Diagrams </a:t>
            </a:r>
            <a:r>
              <a:rPr lang="en-US" dirty="0" smtClean="0"/>
              <a:t>to show the relationships by ancestry among groups of organisms.</a:t>
            </a:r>
          </a:p>
          <a:p>
            <a:r>
              <a:rPr lang="en-US" dirty="0" smtClean="0"/>
              <a:t>These diagrams represent a current “</a:t>
            </a:r>
            <a:r>
              <a:rPr lang="en-US" b="1" u="sng" dirty="0" smtClean="0">
                <a:solidFill>
                  <a:schemeClr val="tx2"/>
                </a:solidFill>
              </a:rPr>
              <a:t>model</a:t>
            </a:r>
            <a:r>
              <a:rPr lang="en-US" dirty="0" smtClean="0"/>
              <a:t>” and are susceptible to change as new evidence immerges.</a:t>
            </a:r>
            <a:endParaRPr lang="en-US" dirty="0"/>
          </a:p>
        </p:txBody>
      </p:sp>
      <p:pic>
        <p:nvPicPr>
          <p:cNvPr id="34818" name="Picture 2" descr="http://www.alaskahumpbacks.org/images/JPEG_LENS_we_whale-hippo-chart.jpg"/>
          <p:cNvPicPr>
            <a:picLocks noChangeAspect="1" noChangeArrowheads="1"/>
          </p:cNvPicPr>
          <p:nvPr/>
        </p:nvPicPr>
        <p:blipFill>
          <a:blip r:embed="rId2" cstate="print"/>
          <a:srcRect/>
          <a:stretch>
            <a:fillRect/>
          </a:stretch>
        </p:blipFill>
        <p:spPr bwMode="auto">
          <a:xfrm>
            <a:off x="4676249" y="1295400"/>
            <a:ext cx="4467751" cy="3048000"/>
          </a:xfrm>
          <a:prstGeom prst="rect">
            <a:avLst/>
          </a:prstGeom>
          <a:noFill/>
        </p:spPr>
      </p:pic>
      <p:sp>
        <p:nvSpPr>
          <p:cNvPr id="5" name="Rectangle 4"/>
          <p:cNvSpPr/>
          <p:nvPr/>
        </p:nvSpPr>
        <p:spPr>
          <a:xfrm>
            <a:off x="5562600" y="4876800"/>
            <a:ext cx="2743200" cy="215444"/>
          </a:xfrm>
          <a:prstGeom prst="rect">
            <a:avLst/>
          </a:prstGeom>
        </p:spPr>
        <p:txBody>
          <a:bodyPr wrap="square">
            <a:spAutoFit/>
          </a:bodyPr>
          <a:lstStyle/>
          <a:p>
            <a:r>
              <a:rPr lang="en-US" sz="800" dirty="0" smtClean="0"/>
              <a:t>http://www.alaskahumpbacks.org/Classification.html</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4818"/>
                                        </p:tgtEl>
                                        <p:attrNameLst>
                                          <p:attrName>style.visibility</p:attrName>
                                        </p:attrNameLst>
                                      </p:cBhvr>
                                      <p:to>
                                        <p:strVal val="visible"/>
                                      </p:to>
                                    </p:set>
                                    <p:animEffect transition="in" filter="wipe(down)">
                                      <p:cBhvr>
                                        <p:cTn id="20" dur="500"/>
                                        <p:tgtEl>
                                          <p:spTgt spid="348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 Vocabulary Pretest</a:t>
            </a:r>
            <a:endParaRPr lang="en-US" dirty="0"/>
          </a:p>
        </p:txBody>
      </p:sp>
      <p:sp>
        <p:nvSpPr>
          <p:cNvPr id="3" name="Content Placeholder 2"/>
          <p:cNvSpPr>
            <a:spLocks noGrp="1"/>
          </p:cNvSpPr>
          <p:nvPr>
            <p:ph sz="half" idx="1"/>
          </p:nvPr>
        </p:nvSpPr>
        <p:spPr/>
        <p:txBody>
          <a:bodyPr>
            <a:normAutofit fontScale="92500" lnSpcReduction="20000"/>
          </a:bodyPr>
          <a:lstStyle/>
          <a:p>
            <a:pPr marL="514350" indent="-514350">
              <a:buAutoNum type="arabicPeriod"/>
            </a:pPr>
            <a:r>
              <a:rPr lang="en-US" b="1" dirty="0" smtClean="0">
                <a:solidFill>
                  <a:schemeClr val="tx2"/>
                </a:solidFill>
              </a:rPr>
              <a:t>Convergent Evolution</a:t>
            </a:r>
          </a:p>
          <a:p>
            <a:pPr marL="514350" indent="-514350">
              <a:buAutoNum type="arabicPeriod"/>
            </a:pPr>
            <a:r>
              <a:rPr lang="en-US" b="1" dirty="0" smtClean="0">
                <a:solidFill>
                  <a:schemeClr val="tx2"/>
                </a:solidFill>
              </a:rPr>
              <a:t>Divergent Evolution</a:t>
            </a:r>
          </a:p>
          <a:p>
            <a:pPr marL="514350" indent="-514350">
              <a:buAutoNum type="arabicPeriod"/>
            </a:pPr>
            <a:r>
              <a:rPr lang="en-US" b="1" dirty="0" smtClean="0">
                <a:solidFill>
                  <a:schemeClr val="tx2"/>
                </a:solidFill>
              </a:rPr>
              <a:t>Adaptive Radiation</a:t>
            </a:r>
          </a:p>
          <a:p>
            <a:pPr marL="514350" indent="-514350">
              <a:buAutoNum type="arabicPeriod"/>
            </a:pPr>
            <a:r>
              <a:rPr lang="en-US" b="1" dirty="0" smtClean="0">
                <a:solidFill>
                  <a:schemeClr val="tx2"/>
                </a:solidFill>
              </a:rPr>
              <a:t>Artificial Selection</a:t>
            </a:r>
          </a:p>
          <a:p>
            <a:pPr marL="514350" indent="-514350">
              <a:buAutoNum type="arabicPeriod"/>
            </a:pPr>
            <a:r>
              <a:rPr lang="en-US" b="1" dirty="0" err="1" smtClean="0">
                <a:solidFill>
                  <a:schemeClr val="tx2"/>
                </a:solidFill>
              </a:rPr>
              <a:t>Coevolution</a:t>
            </a:r>
            <a:endParaRPr lang="en-US" b="1" dirty="0">
              <a:solidFill>
                <a:schemeClr val="tx2"/>
              </a:solidFill>
            </a:endParaRPr>
          </a:p>
        </p:txBody>
      </p:sp>
      <p:sp>
        <p:nvSpPr>
          <p:cNvPr id="4" name="Content Placeholder 3"/>
          <p:cNvSpPr>
            <a:spLocks noGrp="1"/>
          </p:cNvSpPr>
          <p:nvPr>
            <p:ph sz="half" idx="2"/>
          </p:nvPr>
        </p:nvSpPr>
        <p:spPr>
          <a:xfrm>
            <a:off x="4648200" y="1524000"/>
            <a:ext cx="4038600" cy="4867656"/>
          </a:xfrm>
        </p:spPr>
        <p:txBody>
          <a:bodyPr>
            <a:normAutofit fontScale="92500" lnSpcReduction="20000"/>
          </a:bodyPr>
          <a:lstStyle/>
          <a:p>
            <a:pPr marL="514350" indent="-514350">
              <a:buAutoNum type="alphaUcPeriod"/>
            </a:pPr>
            <a:r>
              <a:rPr lang="en-US" dirty="0" smtClean="0"/>
              <a:t>Two or more species evolve adaptations to each other’s influence</a:t>
            </a:r>
          </a:p>
          <a:p>
            <a:pPr marL="514350" indent="-514350">
              <a:buAutoNum type="alphaUcPeriod"/>
            </a:pPr>
            <a:r>
              <a:rPr lang="en-US" dirty="0" smtClean="0"/>
              <a:t>Many species evolve from a single ancestral species</a:t>
            </a:r>
          </a:p>
          <a:p>
            <a:pPr marL="514350" indent="-514350">
              <a:buAutoNum type="alphaUcPeriod"/>
            </a:pPr>
            <a:r>
              <a:rPr lang="en-US" dirty="0" smtClean="0"/>
              <a:t>Two or more related species become more dissimilar</a:t>
            </a:r>
          </a:p>
          <a:p>
            <a:pPr marL="514350" indent="-514350">
              <a:buAutoNum type="alphaUcPeriod"/>
            </a:pPr>
            <a:r>
              <a:rPr lang="en-US" dirty="0" smtClean="0"/>
              <a:t>Unrelated species become more similar as they adapt to similar environments</a:t>
            </a:r>
          </a:p>
          <a:p>
            <a:pPr marL="514350" indent="-514350">
              <a:buAutoNum type="alphaUcPeriod"/>
            </a:pPr>
            <a:r>
              <a:rPr lang="en-US" dirty="0" smtClean="0"/>
              <a:t>Selective breeding</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Key</a:t>
            </a:r>
            <a:endParaRPr lang="en-US" dirty="0"/>
          </a:p>
        </p:txBody>
      </p:sp>
      <p:sp>
        <p:nvSpPr>
          <p:cNvPr id="3" name="Content Placeholder 2"/>
          <p:cNvSpPr>
            <a:spLocks noGrp="1"/>
          </p:cNvSpPr>
          <p:nvPr>
            <p:ph idx="1"/>
          </p:nvPr>
        </p:nvSpPr>
        <p:spPr>
          <a:xfrm>
            <a:off x="457200" y="1600200"/>
            <a:ext cx="8229600" cy="4800600"/>
          </a:xfrm>
        </p:spPr>
        <p:txBody>
          <a:bodyPr/>
          <a:lstStyle/>
          <a:p>
            <a:pPr marL="514350" indent="-514350">
              <a:buAutoNum type="arabicPeriod"/>
            </a:pPr>
            <a:r>
              <a:rPr lang="en-US" sz="2800" b="1" dirty="0" smtClean="0">
                <a:solidFill>
                  <a:schemeClr val="tx2"/>
                </a:solidFill>
              </a:rPr>
              <a:t>Convergent Evolution		D	</a:t>
            </a:r>
          </a:p>
          <a:p>
            <a:pPr marL="514350" indent="-514350">
              <a:buAutoNum type="arabicPeriod"/>
            </a:pPr>
            <a:r>
              <a:rPr lang="en-US" sz="2800" b="1" dirty="0" smtClean="0">
                <a:solidFill>
                  <a:schemeClr val="tx2"/>
                </a:solidFill>
              </a:rPr>
              <a:t>Divergent Evolution		C</a:t>
            </a:r>
          </a:p>
          <a:p>
            <a:pPr marL="514350" indent="-514350">
              <a:buAutoNum type="arabicPeriod"/>
            </a:pPr>
            <a:r>
              <a:rPr lang="en-US" sz="2800" b="1" dirty="0" smtClean="0">
                <a:solidFill>
                  <a:schemeClr val="tx2"/>
                </a:solidFill>
              </a:rPr>
              <a:t>Adaptive Radiation		B	</a:t>
            </a:r>
          </a:p>
          <a:p>
            <a:pPr marL="514350" indent="-514350">
              <a:buAutoNum type="arabicPeriod"/>
            </a:pPr>
            <a:r>
              <a:rPr lang="en-US" sz="2800" b="1" dirty="0" smtClean="0">
                <a:solidFill>
                  <a:schemeClr val="tx2"/>
                </a:solidFill>
              </a:rPr>
              <a:t>Artificial Selection			E</a:t>
            </a:r>
          </a:p>
          <a:p>
            <a:pPr marL="514350" indent="-514350">
              <a:buAutoNum type="arabicPeriod"/>
            </a:pPr>
            <a:r>
              <a:rPr lang="en-US" sz="2800" b="1" dirty="0" err="1" smtClean="0">
                <a:solidFill>
                  <a:schemeClr val="tx2"/>
                </a:solidFill>
              </a:rPr>
              <a:t>Coevolution</a:t>
            </a:r>
            <a:r>
              <a:rPr lang="en-US" sz="2800" b="1" dirty="0" smtClean="0">
                <a:solidFill>
                  <a:schemeClr val="tx2"/>
                </a:solidFill>
              </a:rPr>
              <a:t>				A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Convergent vs. Divergent Evolution</a:t>
            </a:r>
            <a:endParaRPr lang="en-US" dirty="0"/>
          </a:p>
        </p:txBody>
      </p:sp>
      <p:sp>
        <p:nvSpPr>
          <p:cNvPr id="3" name="Content Placeholder 2"/>
          <p:cNvSpPr>
            <a:spLocks noGrp="1"/>
          </p:cNvSpPr>
          <p:nvPr>
            <p:ph idx="1"/>
          </p:nvPr>
        </p:nvSpPr>
        <p:spPr>
          <a:xfrm>
            <a:off x="152400" y="1600200"/>
            <a:ext cx="8686800" cy="2438400"/>
          </a:xfrm>
        </p:spPr>
        <p:txBody>
          <a:bodyPr/>
          <a:lstStyle/>
          <a:p>
            <a:r>
              <a:rPr lang="en-US" b="1" u="sng" dirty="0" smtClean="0">
                <a:solidFill>
                  <a:schemeClr val="tx2"/>
                </a:solidFill>
              </a:rPr>
              <a:t>Convergent Evolution </a:t>
            </a:r>
            <a:r>
              <a:rPr lang="en-US" dirty="0" smtClean="0"/>
              <a:t>—different species evolve similar traits but </a:t>
            </a:r>
            <a:r>
              <a:rPr lang="en-US" b="1" u="sng" dirty="0" smtClean="0">
                <a:solidFill>
                  <a:schemeClr val="tx2"/>
                </a:solidFill>
              </a:rPr>
              <a:t>do not share a common ancestor</a:t>
            </a:r>
            <a:r>
              <a:rPr lang="en-US" dirty="0" smtClean="0"/>
              <a:t>.  </a:t>
            </a:r>
          </a:p>
          <a:p>
            <a:pPr lvl="1"/>
            <a:r>
              <a:rPr lang="en-US" dirty="0" smtClean="0"/>
              <a:t>Do share a </a:t>
            </a:r>
            <a:r>
              <a:rPr lang="en-US" b="1" u="sng" dirty="0" smtClean="0">
                <a:solidFill>
                  <a:schemeClr val="tx2"/>
                </a:solidFill>
              </a:rPr>
              <a:t>common environment</a:t>
            </a:r>
            <a:r>
              <a:rPr lang="en-US" dirty="0" smtClean="0"/>
              <a:t>.</a:t>
            </a:r>
          </a:p>
          <a:p>
            <a:pPr lvl="1"/>
            <a:r>
              <a:rPr lang="en-US" dirty="0" smtClean="0"/>
              <a:t>Therefore, nature selects similar adaptations for survival</a:t>
            </a:r>
          </a:p>
          <a:p>
            <a:pPr lvl="1"/>
            <a:r>
              <a:rPr lang="en-US" dirty="0" smtClean="0"/>
              <a:t>They </a:t>
            </a:r>
            <a:r>
              <a:rPr lang="en-US" b="1" u="sng" dirty="0" smtClean="0">
                <a:solidFill>
                  <a:schemeClr val="tx2"/>
                </a:solidFill>
              </a:rPr>
              <a:t>evolve independently</a:t>
            </a:r>
            <a:r>
              <a:rPr lang="en-US" dirty="0" smtClean="0"/>
              <a:t>, but end up </a:t>
            </a:r>
            <a:r>
              <a:rPr lang="en-US" b="1" u="sng" dirty="0" smtClean="0">
                <a:solidFill>
                  <a:schemeClr val="tx2"/>
                </a:solidFill>
              </a:rPr>
              <a:t>with similar traits</a:t>
            </a:r>
            <a:r>
              <a:rPr lang="en-US" dirty="0" smtClean="0"/>
              <a:t>.</a:t>
            </a:r>
          </a:p>
          <a:p>
            <a:pPr lvl="1"/>
            <a:r>
              <a:rPr lang="en-US" dirty="0" smtClean="0"/>
              <a:t>Ex: </a:t>
            </a:r>
            <a:r>
              <a:rPr lang="en-US" b="1" dirty="0" smtClean="0">
                <a:solidFill>
                  <a:schemeClr val="tx2"/>
                </a:solidFill>
              </a:rPr>
              <a:t>Shark (fish)    Ichthyosaur (extinct reptile)   Dolphin (mammal)</a:t>
            </a:r>
          </a:p>
        </p:txBody>
      </p:sp>
      <p:pic>
        <p:nvPicPr>
          <p:cNvPr id="35842" name="Picture 2" descr="convergent evolution"/>
          <p:cNvPicPr>
            <a:picLocks noChangeAspect="1" noChangeArrowheads="1"/>
          </p:cNvPicPr>
          <p:nvPr/>
        </p:nvPicPr>
        <p:blipFill>
          <a:blip r:embed="rId2" cstate="print"/>
          <a:srcRect/>
          <a:stretch>
            <a:fillRect/>
          </a:stretch>
        </p:blipFill>
        <p:spPr bwMode="auto">
          <a:xfrm>
            <a:off x="1676400" y="3962400"/>
            <a:ext cx="5652186" cy="2514600"/>
          </a:xfrm>
          <a:prstGeom prst="rect">
            <a:avLst/>
          </a:prstGeom>
          <a:noFill/>
        </p:spPr>
      </p:pic>
      <p:sp>
        <p:nvSpPr>
          <p:cNvPr id="5" name="Rectangle 4"/>
          <p:cNvSpPr/>
          <p:nvPr/>
        </p:nvSpPr>
        <p:spPr>
          <a:xfrm>
            <a:off x="3124200" y="6477000"/>
            <a:ext cx="3124200" cy="215444"/>
          </a:xfrm>
          <a:prstGeom prst="rect">
            <a:avLst/>
          </a:prstGeom>
        </p:spPr>
        <p:txBody>
          <a:bodyPr wrap="square">
            <a:spAutoFit/>
          </a:bodyPr>
          <a:lstStyle/>
          <a:p>
            <a:r>
              <a:rPr lang="en-US" sz="800" dirty="0" smtClean="0"/>
              <a:t>http://www.all-about-reptiles.com/convergent-evolution.html</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35842"/>
                                        </p:tgtEl>
                                        <p:attrNameLst>
                                          <p:attrName>style.visibility</p:attrName>
                                        </p:attrNameLst>
                                      </p:cBhvr>
                                      <p:to>
                                        <p:strVal val="visible"/>
                                      </p:to>
                                    </p:set>
                                    <p:animEffect transition="in" filter="wipe(left)">
                                      <p:cBhvr>
                                        <p:cTn id="30"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924800" cy="2819400"/>
          </a:xfrm>
        </p:spPr>
        <p:txBody>
          <a:bodyPr/>
          <a:lstStyle/>
          <a:p>
            <a:r>
              <a:rPr lang="en-US" b="1" u="sng" dirty="0" smtClean="0">
                <a:solidFill>
                  <a:schemeClr val="tx2"/>
                </a:solidFill>
              </a:rPr>
              <a:t>Divergent Evolution </a:t>
            </a:r>
            <a:r>
              <a:rPr lang="en-US" smtClean="0"/>
              <a:t>—descendants </a:t>
            </a:r>
            <a:r>
              <a:rPr lang="en-US" dirty="0" smtClean="0"/>
              <a:t>of a single ancestor diversify into different species, each fitted to different parts of the environment. </a:t>
            </a:r>
          </a:p>
          <a:p>
            <a:r>
              <a:rPr lang="en-US" dirty="0" smtClean="0"/>
              <a:t>Can lead to </a:t>
            </a:r>
            <a:r>
              <a:rPr lang="en-US" b="1" u="sng" dirty="0" smtClean="0">
                <a:solidFill>
                  <a:schemeClr val="tx2"/>
                </a:solidFill>
              </a:rPr>
              <a:t>adaptive radiation</a:t>
            </a:r>
            <a:r>
              <a:rPr lang="en-US" dirty="0" smtClean="0"/>
              <a:t>: many species evolving from a common ancestor.</a:t>
            </a:r>
          </a:p>
          <a:p>
            <a:r>
              <a:rPr lang="en-US" dirty="0" smtClean="0"/>
              <a:t>Ex: Species of Galapagos Tortoises</a:t>
            </a:r>
            <a:endParaRPr lang="en-US" dirty="0"/>
          </a:p>
        </p:txBody>
      </p:sp>
      <p:pic>
        <p:nvPicPr>
          <p:cNvPr id="38914" name="Picture 2" descr="http://www.all-about-reptiles.com/images/galapagos-tortoise.jpg"/>
          <p:cNvPicPr>
            <a:picLocks noChangeAspect="1" noChangeArrowheads="1"/>
          </p:cNvPicPr>
          <p:nvPr/>
        </p:nvPicPr>
        <p:blipFill>
          <a:blip r:embed="rId2" cstate="print"/>
          <a:srcRect/>
          <a:stretch>
            <a:fillRect/>
          </a:stretch>
        </p:blipFill>
        <p:spPr bwMode="auto">
          <a:xfrm>
            <a:off x="990600" y="3962400"/>
            <a:ext cx="6866860" cy="2362200"/>
          </a:xfrm>
          <a:prstGeom prst="rect">
            <a:avLst/>
          </a:prstGeom>
          <a:noFill/>
        </p:spPr>
      </p:pic>
      <p:sp>
        <p:nvSpPr>
          <p:cNvPr id="5" name="Rectangle 4"/>
          <p:cNvSpPr/>
          <p:nvPr/>
        </p:nvSpPr>
        <p:spPr>
          <a:xfrm>
            <a:off x="2362200" y="6400800"/>
            <a:ext cx="4572000" cy="215444"/>
          </a:xfrm>
          <a:prstGeom prst="rect">
            <a:avLst/>
          </a:prstGeom>
        </p:spPr>
        <p:txBody>
          <a:bodyPr>
            <a:spAutoFit/>
          </a:bodyPr>
          <a:lstStyle/>
          <a:p>
            <a:r>
              <a:rPr lang="en-US" sz="800" dirty="0" smtClean="0"/>
              <a:t>http://www.all-about-reptiles.com/galapagos-tortoise.html</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8914"/>
                                        </p:tgtEl>
                                        <p:attrNameLst>
                                          <p:attrName>style.visibility</p:attrName>
                                        </p:attrNameLst>
                                      </p:cBhvr>
                                      <p:to>
                                        <p:strVal val="visible"/>
                                      </p:to>
                                    </p:set>
                                    <p:animEffect transition="in" filter="wipe(left)">
                                      <p:cBhvr>
                                        <p:cTn id="20"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229600" cy="2743200"/>
          </a:xfrm>
        </p:spPr>
        <p:txBody>
          <a:bodyPr/>
          <a:lstStyle/>
          <a:p>
            <a:r>
              <a:rPr lang="en-US" b="1" u="sng" dirty="0" err="1" smtClean="0">
                <a:solidFill>
                  <a:schemeClr val="tx2"/>
                </a:solidFill>
              </a:rPr>
              <a:t>Coevolution</a:t>
            </a:r>
            <a:r>
              <a:rPr lang="en-US" dirty="0" smtClean="0"/>
              <a:t> —two or more species have evolved adaptations to each other’s influence</a:t>
            </a:r>
          </a:p>
          <a:p>
            <a:pPr lvl="1"/>
            <a:r>
              <a:rPr lang="en-US" dirty="0" smtClean="0"/>
              <a:t>Happens when different species have close ecological interactions with one another.  Such as:</a:t>
            </a:r>
          </a:p>
        </p:txBody>
      </p:sp>
      <p:pic>
        <p:nvPicPr>
          <p:cNvPr id="39938" name="Picture 2" descr="The components of natural selection: variation, differential reproduction, and heredity"/>
          <p:cNvPicPr>
            <a:picLocks noChangeAspect="1" noChangeArrowheads="1"/>
          </p:cNvPicPr>
          <p:nvPr/>
        </p:nvPicPr>
        <p:blipFill>
          <a:blip r:embed="rId2" cstate="print"/>
          <a:srcRect/>
          <a:stretch>
            <a:fillRect/>
          </a:stretch>
        </p:blipFill>
        <p:spPr bwMode="auto">
          <a:xfrm>
            <a:off x="4876800" y="2209800"/>
            <a:ext cx="3581400" cy="2457450"/>
          </a:xfrm>
          <a:prstGeom prst="rect">
            <a:avLst/>
          </a:prstGeom>
          <a:noFill/>
        </p:spPr>
      </p:pic>
      <p:sp>
        <p:nvSpPr>
          <p:cNvPr id="5" name="TextBox 4"/>
          <p:cNvSpPr txBox="1"/>
          <p:nvPr/>
        </p:nvSpPr>
        <p:spPr>
          <a:xfrm>
            <a:off x="6019800" y="4724400"/>
            <a:ext cx="1582484" cy="369332"/>
          </a:xfrm>
          <a:prstGeom prst="rect">
            <a:avLst/>
          </a:prstGeom>
          <a:noFill/>
        </p:spPr>
        <p:txBody>
          <a:bodyPr wrap="none" rtlCol="0">
            <a:spAutoFit/>
          </a:bodyPr>
          <a:lstStyle/>
          <a:p>
            <a:r>
              <a:rPr lang="en-US" dirty="0" smtClean="0"/>
              <a:t>Predator/prey</a:t>
            </a:r>
            <a:endParaRPr lang="en-US" dirty="0"/>
          </a:p>
        </p:txBody>
      </p:sp>
      <p:pic>
        <p:nvPicPr>
          <p:cNvPr id="39940" name="Picture 4" descr="http://farm4.static.flickr.com/3142/2743531144_a7464a0ba6.jpg"/>
          <p:cNvPicPr>
            <a:picLocks noChangeAspect="1" noChangeArrowheads="1"/>
          </p:cNvPicPr>
          <p:nvPr/>
        </p:nvPicPr>
        <p:blipFill>
          <a:blip r:embed="rId3" cstate="print"/>
          <a:srcRect/>
          <a:stretch>
            <a:fillRect/>
          </a:stretch>
        </p:blipFill>
        <p:spPr bwMode="auto">
          <a:xfrm>
            <a:off x="685800" y="2971800"/>
            <a:ext cx="2209800" cy="2769173"/>
          </a:xfrm>
          <a:prstGeom prst="rect">
            <a:avLst/>
          </a:prstGeom>
          <a:noFill/>
        </p:spPr>
      </p:pic>
      <p:sp>
        <p:nvSpPr>
          <p:cNvPr id="8" name="TextBox 7"/>
          <p:cNvSpPr txBox="1"/>
          <p:nvPr/>
        </p:nvSpPr>
        <p:spPr>
          <a:xfrm>
            <a:off x="762000" y="5867400"/>
            <a:ext cx="2121093" cy="369332"/>
          </a:xfrm>
          <a:prstGeom prst="rect">
            <a:avLst/>
          </a:prstGeom>
          <a:noFill/>
        </p:spPr>
        <p:txBody>
          <a:bodyPr wrap="none" rtlCol="0">
            <a:spAutoFit/>
          </a:bodyPr>
          <a:lstStyle/>
          <a:p>
            <a:r>
              <a:rPr lang="en-US" dirty="0" err="1" smtClean="0"/>
              <a:t>Mutualistic</a:t>
            </a:r>
            <a:r>
              <a:rPr lang="en-US" dirty="0" smtClean="0"/>
              <a:t> species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940"/>
                                        </p:tgtEl>
                                        <p:attrNameLst>
                                          <p:attrName>style.visibility</p:attrName>
                                        </p:attrNameLst>
                                      </p:cBhvr>
                                      <p:to>
                                        <p:strVal val="visible"/>
                                      </p:to>
                                    </p:set>
                                    <p:animEffect transition="in" filter="wipe(left)">
                                      <p:cBhvr>
                                        <p:cTn id="17" dur="500"/>
                                        <p:tgtEl>
                                          <p:spTgt spid="3994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9938"/>
                                        </p:tgtEl>
                                        <p:attrNameLst>
                                          <p:attrName>style.visibility</p:attrName>
                                        </p:attrNameLst>
                                      </p:cBhvr>
                                      <p:to>
                                        <p:strVal val="visible"/>
                                      </p:to>
                                    </p:set>
                                    <p:animEffect transition="in" filter="wipe(left)">
                                      <p:cBhvr>
                                        <p:cTn id="25" dur="500"/>
                                        <p:tgtEl>
                                          <p:spTgt spid="3993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4191000" cy="5791200"/>
          </a:xfrm>
        </p:spPr>
        <p:txBody>
          <a:bodyPr/>
          <a:lstStyle/>
          <a:p>
            <a:r>
              <a:rPr lang="en-US" b="1" u="sng" dirty="0" smtClean="0">
                <a:solidFill>
                  <a:schemeClr val="tx2"/>
                </a:solidFill>
              </a:rPr>
              <a:t>Artificial Selection </a:t>
            </a:r>
            <a:r>
              <a:rPr lang="en-US" dirty="0" smtClean="0"/>
              <a:t>—human breeders choose the individuals that will parent the next generation.</a:t>
            </a:r>
          </a:p>
          <a:p>
            <a:pPr lvl="1"/>
            <a:r>
              <a:rPr lang="en-US" dirty="0" smtClean="0"/>
              <a:t>Also called Selective Breeding</a:t>
            </a:r>
          </a:p>
          <a:p>
            <a:pPr lvl="1"/>
            <a:r>
              <a:rPr lang="en-US" dirty="0" smtClean="0"/>
              <a:t>Example</a:t>
            </a:r>
            <a:r>
              <a:rPr lang="en-US" b="1" u="sng" dirty="0" smtClean="0">
                <a:solidFill>
                  <a:schemeClr val="tx2"/>
                </a:solidFill>
              </a:rPr>
              <a:t>:  Dog Breeds</a:t>
            </a:r>
            <a:r>
              <a:rPr lang="en-US" dirty="0" smtClean="0"/>
              <a:t>:  Genetic evidence from 654 breeds of dogs shows a common ancestry with wolves in East Asia.</a:t>
            </a:r>
          </a:p>
          <a:p>
            <a:pPr lvl="1"/>
            <a:r>
              <a:rPr lang="en-US" dirty="0" smtClean="0"/>
              <a:t>Supports the hypothesis that humans first domesticated dogs from a wolf population 15,000 years ago.</a:t>
            </a:r>
            <a:endParaRPr lang="en-US" dirty="0"/>
          </a:p>
        </p:txBody>
      </p:sp>
      <p:pic>
        <p:nvPicPr>
          <p:cNvPr id="40962" name="Picture 2" descr="http://www.dna-worldwide.com/typo3temp/5386f7c24c.jpg"/>
          <p:cNvPicPr>
            <a:picLocks noChangeAspect="1" noChangeArrowheads="1"/>
          </p:cNvPicPr>
          <p:nvPr/>
        </p:nvPicPr>
        <p:blipFill>
          <a:blip r:embed="rId2" cstate="print"/>
          <a:srcRect/>
          <a:stretch>
            <a:fillRect/>
          </a:stretch>
        </p:blipFill>
        <p:spPr bwMode="auto">
          <a:xfrm>
            <a:off x="4495800" y="685800"/>
            <a:ext cx="3733800" cy="3162063"/>
          </a:xfrm>
          <a:prstGeom prst="rect">
            <a:avLst/>
          </a:prstGeom>
          <a:noFill/>
        </p:spPr>
      </p:pic>
      <p:sp>
        <p:nvSpPr>
          <p:cNvPr id="5" name="Rectangle 4"/>
          <p:cNvSpPr/>
          <p:nvPr/>
        </p:nvSpPr>
        <p:spPr>
          <a:xfrm>
            <a:off x="5105400" y="457200"/>
            <a:ext cx="2819400" cy="215444"/>
          </a:xfrm>
          <a:prstGeom prst="rect">
            <a:avLst/>
          </a:prstGeom>
        </p:spPr>
        <p:txBody>
          <a:bodyPr wrap="square">
            <a:spAutoFit/>
          </a:bodyPr>
          <a:lstStyle/>
          <a:p>
            <a:r>
              <a:rPr lang="en-US" sz="800" dirty="0" smtClean="0"/>
              <a:t>http://www.dna-worldwide.com/pet-dna/doggie-dna-print/</a:t>
            </a:r>
            <a:endParaRPr lang="en-US" sz="800" dirty="0"/>
          </a:p>
        </p:txBody>
      </p:sp>
      <p:pic>
        <p:nvPicPr>
          <p:cNvPr id="40964" name="Picture 4" descr="http://s2.hubimg.com/u/3796217_f496.jpg"/>
          <p:cNvPicPr>
            <a:picLocks noChangeAspect="1" noChangeArrowheads="1"/>
          </p:cNvPicPr>
          <p:nvPr/>
        </p:nvPicPr>
        <p:blipFill>
          <a:blip r:embed="rId3" cstate="print"/>
          <a:srcRect/>
          <a:stretch>
            <a:fillRect/>
          </a:stretch>
        </p:blipFill>
        <p:spPr bwMode="auto">
          <a:xfrm>
            <a:off x="4495800" y="3962400"/>
            <a:ext cx="4114800" cy="27874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Key</a:t>
            </a:r>
            <a:endParaRPr lang="en-US" dirty="0"/>
          </a:p>
        </p:txBody>
      </p:sp>
      <p:sp>
        <p:nvSpPr>
          <p:cNvPr id="3" name="Content Placeholder 2"/>
          <p:cNvSpPr>
            <a:spLocks noGrp="1"/>
          </p:cNvSpPr>
          <p:nvPr>
            <p:ph idx="1"/>
          </p:nvPr>
        </p:nvSpPr>
        <p:spPr>
          <a:xfrm>
            <a:off x="457200" y="1600200"/>
            <a:ext cx="8229600" cy="2743200"/>
          </a:xfrm>
        </p:spPr>
        <p:txBody>
          <a:bodyPr/>
          <a:lstStyle/>
          <a:p>
            <a:pPr marL="514350" indent="-514350">
              <a:buAutoNum type="arabicPeriod"/>
            </a:pPr>
            <a:r>
              <a:rPr lang="en-US" sz="2800" dirty="0" smtClean="0">
                <a:solidFill>
                  <a:schemeClr val="tx2"/>
                </a:solidFill>
              </a:rPr>
              <a:t>Evolution			E</a:t>
            </a:r>
            <a:endParaRPr lang="en-US" sz="2800" dirty="0">
              <a:solidFill>
                <a:schemeClr val="tx2"/>
              </a:solidFill>
            </a:endParaRPr>
          </a:p>
          <a:p>
            <a:pPr marL="514350" indent="-514350">
              <a:buAutoNum type="arabicPeriod"/>
            </a:pPr>
            <a:r>
              <a:rPr lang="en-US" sz="2800" dirty="0" smtClean="0">
                <a:solidFill>
                  <a:schemeClr val="tx2"/>
                </a:solidFill>
              </a:rPr>
              <a:t>Strata				A</a:t>
            </a:r>
            <a:endParaRPr lang="en-US" sz="2800" dirty="0">
              <a:solidFill>
                <a:schemeClr val="tx2"/>
              </a:solidFill>
            </a:endParaRPr>
          </a:p>
          <a:p>
            <a:pPr marL="514350" indent="-514350">
              <a:buAutoNum type="arabicPeriod"/>
            </a:pPr>
            <a:r>
              <a:rPr lang="en-US" sz="2800" dirty="0">
                <a:solidFill>
                  <a:schemeClr val="tx2"/>
                </a:solidFill>
              </a:rPr>
              <a:t>Natural </a:t>
            </a:r>
            <a:r>
              <a:rPr lang="en-US" sz="2800" dirty="0" smtClean="0">
                <a:solidFill>
                  <a:schemeClr val="tx2"/>
                </a:solidFill>
              </a:rPr>
              <a:t>Selection		B	</a:t>
            </a:r>
            <a:endParaRPr lang="en-US" sz="2800" dirty="0">
              <a:solidFill>
                <a:schemeClr val="tx2"/>
              </a:solidFill>
            </a:endParaRPr>
          </a:p>
          <a:p>
            <a:pPr marL="514350" indent="-514350">
              <a:buAutoNum type="arabicPeriod"/>
            </a:pPr>
            <a:r>
              <a:rPr lang="en-US" sz="2800" dirty="0" smtClean="0">
                <a:solidFill>
                  <a:schemeClr val="tx2"/>
                </a:solidFill>
              </a:rPr>
              <a:t>Adaptation			D</a:t>
            </a:r>
            <a:endParaRPr lang="en-US" sz="2800" dirty="0">
              <a:solidFill>
                <a:schemeClr val="tx2"/>
              </a:solidFill>
            </a:endParaRPr>
          </a:p>
          <a:p>
            <a:pPr marL="514350" indent="-514350">
              <a:buAutoNum type="arabicPeriod"/>
            </a:pPr>
            <a:r>
              <a:rPr lang="en-US" sz="2800" dirty="0" smtClean="0">
                <a:solidFill>
                  <a:schemeClr val="tx2"/>
                </a:solidFill>
              </a:rPr>
              <a:t>Fitness				C		</a:t>
            </a:r>
            <a:endParaRPr lang="en-US" sz="2800" dirty="0">
              <a:solidFill>
                <a:schemeClr val="tx2"/>
              </a:solidFill>
            </a:endParaRPr>
          </a:p>
          <a:p>
            <a:endParaRPr lang="en-US" dirty="0"/>
          </a:p>
        </p:txBody>
      </p:sp>
    </p:spTree>
    <p:extLst>
      <p:ext uri="{BB962C8B-B14F-4D97-AF65-F5344CB8AC3E}">
        <p14:creationId xmlns:p14="http://schemas.microsoft.com/office/powerpoint/2010/main" val="3001455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 of Evolution</a:t>
            </a:r>
            <a:endParaRPr lang="en-US" dirty="0"/>
          </a:p>
        </p:txBody>
      </p:sp>
      <p:sp>
        <p:nvSpPr>
          <p:cNvPr id="3" name="Content Placeholder 2"/>
          <p:cNvSpPr>
            <a:spLocks noGrp="1"/>
          </p:cNvSpPr>
          <p:nvPr>
            <p:ph idx="1"/>
          </p:nvPr>
        </p:nvSpPr>
        <p:spPr/>
        <p:txBody>
          <a:bodyPr/>
          <a:lstStyle/>
          <a:p>
            <a:r>
              <a:rPr lang="en-US" b="1" u="sng" dirty="0" smtClean="0">
                <a:solidFill>
                  <a:schemeClr val="tx2"/>
                </a:solidFill>
              </a:rPr>
              <a:t>Evolution</a:t>
            </a:r>
            <a:r>
              <a:rPr lang="en-US" dirty="0" smtClean="0">
                <a:solidFill>
                  <a:schemeClr val="tx2"/>
                </a:solidFill>
              </a:rPr>
              <a:t> </a:t>
            </a:r>
            <a:r>
              <a:rPr lang="en-US" dirty="0" smtClean="0"/>
              <a:t>—a change in the hereditary features of a species over time: development of new types of organisms from preexisting organisms.</a:t>
            </a:r>
          </a:p>
          <a:p>
            <a:r>
              <a:rPr lang="en-US" dirty="0" smtClean="0"/>
              <a:t>Scientists contributing to the idea of evolution include:</a:t>
            </a:r>
          </a:p>
          <a:p>
            <a:pPr lvl="1"/>
            <a:r>
              <a:rPr lang="en-US" b="1" u="sng" dirty="0" smtClean="0">
                <a:solidFill>
                  <a:schemeClr val="tx2"/>
                </a:solidFill>
              </a:rPr>
              <a:t>Georges Cuvier </a:t>
            </a:r>
            <a:r>
              <a:rPr lang="en-US" dirty="0" smtClean="0"/>
              <a:t>—studied fossils found in exposed strata (layers of rock).  Promoted the idea of </a:t>
            </a:r>
            <a:r>
              <a:rPr lang="en-US" b="1" u="sng" dirty="0" smtClean="0">
                <a:solidFill>
                  <a:schemeClr val="tx2"/>
                </a:solidFill>
              </a:rPr>
              <a:t>catastrophism</a:t>
            </a:r>
            <a:r>
              <a:rPr lang="en-US" dirty="0" smtClean="0"/>
              <a:t> to explain extinction. (sudden geologic catastrophes caused extinction)</a:t>
            </a:r>
          </a:p>
          <a:p>
            <a:pPr lvl="1"/>
            <a:r>
              <a:rPr lang="en-US" b="1" u="sng" dirty="0" smtClean="0">
                <a:solidFill>
                  <a:schemeClr val="tx2"/>
                </a:solidFill>
              </a:rPr>
              <a:t>Charles Lyell </a:t>
            </a:r>
            <a:r>
              <a:rPr lang="en-US" dirty="0" smtClean="0"/>
              <a:t>—Promoted the idea of </a:t>
            </a:r>
            <a:r>
              <a:rPr lang="en-US" b="1" u="sng" dirty="0" smtClean="0">
                <a:solidFill>
                  <a:schemeClr val="tx2"/>
                </a:solidFill>
              </a:rPr>
              <a:t>uniformitarianism</a:t>
            </a:r>
            <a:r>
              <a:rPr lang="en-US" dirty="0" smtClean="0"/>
              <a:t> (geologic processes from the past are still at work today)  </a:t>
            </a:r>
          </a:p>
          <a:p>
            <a:pPr lvl="1"/>
            <a:r>
              <a:rPr lang="en-US" b="1" u="sng" dirty="0" smtClean="0">
                <a:solidFill>
                  <a:schemeClr val="tx2"/>
                </a:solidFill>
              </a:rPr>
              <a:t>Jean Baptiste Lamarck </a:t>
            </a:r>
            <a:r>
              <a:rPr lang="en-US" dirty="0" smtClean="0"/>
              <a:t>—tried to explain how organisms change over time with the </a:t>
            </a:r>
            <a:r>
              <a:rPr lang="en-US" b="1" u="sng" dirty="0" smtClean="0">
                <a:solidFill>
                  <a:schemeClr val="tx2"/>
                </a:solidFill>
              </a:rPr>
              <a:t>Theory of Acquired Characteristics</a:t>
            </a:r>
            <a:r>
              <a:rPr lang="en-US" dirty="0" smtClean="0"/>
              <a:t>. (organisms keep traits their parents acquire during their lifetime).  This theory was later proven wrong as it doesn’t fit with genetics.</a:t>
            </a:r>
          </a:p>
        </p:txBody>
      </p:sp>
    </p:spTree>
    <p:extLst>
      <p:ext uri="{BB962C8B-B14F-4D97-AF65-F5344CB8AC3E}">
        <p14:creationId xmlns:p14="http://schemas.microsoft.com/office/powerpoint/2010/main" val="2263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Darwin</a:t>
            </a:r>
            <a:endParaRPr lang="en-US" dirty="0"/>
          </a:p>
        </p:txBody>
      </p:sp>
      <p:sp>
        <p:nvSpPr>
          <p:cNvPr id="3" name="Content Placeholder 2"/>
          <p:cNvSpPr>
            <a:spLocks noGrp="1"/>
          </p:cNvSpPr>
          <p:nvPr>
            <p:ph idx="1"/>
          </p:nvPr>
        </p:nvSpPr>
        <p:spPr>
          <a:xfrm>
            <a:off x="457200" y="1600200"/>
            <a:ext cx="6248400" cy="1676400"/>
          </a:xfrm>
        </p:spPr>
        <p:txBody>
          <a:bodyPr>
            <a:normAutofit fontScale="92500" lnSpcReduction="10000"/>
          </a:bodyPr>
          <a:lstStyle/>
          <a:p>
            <a:r>
              <a:rPr lang="en-US" dirty="0" smtClean="0"/>
              <a:t>Charles Darwin was a naturalist aboard the </a:t>
            </a:r>
            <a:r>
              <a:rPr lang="en-US" b="1" u="sng" dirty="0" smtClean="0">
                <a:solidFill>
                  <a:schemeClr val="tx2"/>
                </a:solidFill>
              </a:rPr>
              <a:t>HMS Beagle</a:t>
            </a:r>
          </a:p>
          <a:p>
            <a:r>
              <a:rPr lang="en-US" dirty="0" smtClean="0"/>
              <a:t>In Dec. 1831, he began a 5 year voyage to collect and study plants and animals from all over the world.</a:t>
            </a:r>
            <a:endParaRPr lang="en-US" dirty="0"/>
          </a:p>
        </p:txBody>
      </p:sp>
      <p:pic>
        <p:nvPicPr>
          <p:cNvPr id="4" name="Picture 3" descr="ChangeOT_sx6855a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352800"/>
            <a:ext cx="560027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eag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5082" y="762000"/>
            <a:ext cx="2560318" cy="160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stuffoflife.areavoices.com/files/2011/02/charles-darwin-3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612096"/>
            <a:ext cx="2514600" cy="27887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6477000"/>
            <a:ext cx="3352800" cy="215444"/>
          </a:xfrm>
          <a:prstGeom prst="rect">
            <a:avLst/>
          </a:prstGeom>
        </p:spPr>
        <p:txBody>
          <a:bodyPr wrap="square">
            <a:spAutoFit/>
          </a:bodyPr>
          <a:lstStyle/>
          <a:p>
            <a:r>
              <a:rPr lang="en-US" sz="800" dirty="0" smtClean="0"/>
              <a:t>http://stuffoflife.areavoices.com/files/2011/02/charles-darwin-31-1.jpg</a:t>
            </a:r>
            <a:endParaRPr lang="en-US" sz="800" dirty="0"/>
          </a:p>
        </p:txBody>
      </p:sp>
    </p:spTree>
    <p:extLst>
      <p:ext uri="{BB962C8B-B14F-4D97-AF65-F5344CB8AC3E}">
        <p14:creationId xmlns:p14="http://schemas.microsoft.com/office/powerpoint/2010/main" val="307374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4114800" cy="1905000"/>
          </a:xfrm>
        </p:spPr>
        <p:txBody>
          <a:bodyPr>
            <a:normAutofit lnSpcReduction="10000"/>
          </a:bodyPr>
          <a:lstStyle/>
          <a:p>
            <a:r>
              <a:rPr lang="en-US" dirty="0" smtClean="0"/>
              <a:t>Of particular interest were the plants and animals of the </a:t>
            </a:r>
            <a:r>
              <a:rPr lang="en-US" b="1" u="sng" dirty="0" smtClean="0">
                <a:solidFill>
                  <a:schemeClr val="tx2"/>
                </a:solidFill>
              </a:rPr>
              <a:t>Galapagos Islands</a:t>
            </a:r>
            <a:r>
              <a:rPr lang="en-US" dirty="0" smtClean="0"/>
              <a:t>. (Located off the coast of Ecuador)</a:t>
            </a:r>
            <a:endParaRPr lang="en-US" dirty="0"/>
          </a:p>
        </p:txBody>
      </p:sp>
      <p:pic>
        <p:nvPicPr>
          <p:cNvPr id="4" name="Picture 3" descr="galapagos 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0958" y="1143000"/>
            <a:ext cx="394392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colorful igua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587" y="2916180"/>
            <a:ext cx="2298013" cy="1447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iant tortoi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4648200"/>
            <a:ext cx="28956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fin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2548447"/>
            <a:ext cx="2287928" cy="1521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803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3962400"/>
          </a:xfrm>
        </p:spPr>
        <p:txBody>
          <a:bodyPr>
            <a:normAutofit/>
          </a:bodyPr>
          <a:lstStyle/>
          <a:p>
            <a:r>
              <a:rPr lang="en-US" sz="2000" dirty="0" smtClean="0"/>
              <a:t>Darwin spent 20 years formulating his ideas.  </a:t>
            </a:r>
          </a:p>
          <a:p>
            <a:r>
              <a:rPr lang="en-US" sz="2000" dirty="0" smtClean="0"/>
              <a:t>Consulted with other prominent scientists like </a:t>
            </a:r>
            <a:r>
              <a:rPr lang="en-US" sz="2000" b="1" u="sng" dirty="0" smtClean="0">
                <a:solidFill>
                  <a:schemeClr val="tx2"/>
                </a:solidFill>
              </a:rPr>
              <a:t>Alfred Wallace </a:t>
            </a:r>
            <a:r>
              <a:rPr lang="en-US" sz="2000" dirty="0" smtClean="0"/>
              <a:t>(developed a similar theory but did not publish)</a:t>
            </a:r>
          </a:p>
          <a:p>
            <a:r>
              <a:rPr lang="en-US" sz="2000" dirty="0" smtClean="0"/>
              <a:t>Published the book, “</a:t>
            </a:r>
            <a:r>
              <a:rPr lang="en-US" sz="2000" b="1" u="sng" dirty="0" smtClean="0">
                <a:solidFill>
                  <a:schemeClr val="tx2"/>
                </a:solidFill>
              </a:rPr>
              <a:t>On the Origin of Species by Means of Natural Selection</a:t>
            </a:r>
            <a:r>
              <a:rPr lang="en-US" sz="2000" dirty="0" smtClean="0"/>
              <a:t>” in 1859.</a:t>
            </a:r>
          </a:p>
          <a:p>
            <a:r>
              <a:rPr lang="en-US" sz="2000" dirty="0" smtClean="0"/>
              <a:t>Coined the phrase, “descent with modification” to describe the process of evolution.  </a:t>
            </a:r>
          </a:p>
          <a:p>
            <a:pPr lvl="1"/>
            <a:r>
              <a:rPr lang="en-US" dirty="0" smtClean="0"/>
              <a:t>Ex: </a:t>
            </a:r>
            <a:r>
              <a:rPr lang="en-US" b="1" u="sng" dirty="0" smtClean="0">
                <a:solidFill>
                  <a:schemeClr val="tx2"/>
                </a:solidFill>
              </a:rPr>
              <a:t>Darwin’s finches </a:t>
            </a:r>
            <a:r>
              <a:rPr lang="en-US" dirty="0" smtClean="0"/>
              <a:t>(13 species on the various islands, each with  a beak adapted to the food available.  Darwin believed they all descended from and diverged from just a few ancestral finches)</a:t>
            </a:r>
            <a:endParaRPr lang="en-US" dirty="0"/>
          </a:p>
        </p:txBody>
      </p:sp>
      <p:pic>
        <p:nvPicPr>
          <p:cNvPr id="3074" name="Picture 2" descr="http://www.pbs.org/wgbh/evolution/library/01/6/images/l_016_02_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4067301"/>
            <a:ext cx="4533900" cy="25752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886" y="6642556"/>
            <a:ext cx="3352800" cy="215444"/>
          </a:xfrm>
          <a:prstGeom prst="rect">
            <a:avLst/>
          </a:prstGeom>
        </p:spPr>
        <p:txBody>
          <a:bodyPr wrap="square">
            <a:spAutoFit/>
          </a:bodyPr>
          <a:lstStyle/>
          <a:p>
            <a:r>
              <a:rPr lang="en-US" sz="800" dirty="0" smtClean="0"/>
              <a:t>http://www.pbs.org/wgbh/evolution/library/01/6/images/l_016_02_l.gif</a:t>
            </a:r>
            <a:endParaRPr lang="en-US" sz="800" dirty="0"/>
          </a:p>
        </p:txBody>
      </p:sp>
    </p:spTree>
    <p:extLst>
      <p:ext uri="{BB962C8B-B14F-4D97-AF65-F5344CB8AC3E}">
        <p14:creationId xmlns:p14="http://schemas.microsoft.com/office/powerpoint/2010/main" val="39173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3074"/>
                                        </p:tgtEl>
                                        <p:attrNameLst>
                                          <p:attrName>style.visibility</p:attrName>
                                        </p:attrNameLst>
                                      </p:cBhvr>
                                      <p:to>
                                        <p:strVal val="visible"/>
                                      </p:to>
                                    </p:set>
                                    <p:animEffect transition="in" filter="wipe(left)">
                                      <p:cBhvr>
                                        <p:cTn id="3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Natural Selection</a:t>
            </a:r>
            <a:endParaRPr lang="en-US" dirty="0"/>
          </a:p>
        </p:txBody>
      </p:sp>
      <p:sp>
        <p:nvSpPr>
          <p:cNvPr id="3" name="Content Placeholder 2"/>
          <p:cNvSpPr>
            <a:spLocks noGrp="1"/>
          </p:cNvSpPr>
          <p:nvPr>
            <p:ph idx="1"/>
          </p:nvPr>
        </p:nvSpPr>
        <p:spPr>
          <a:xfrm>
            <a:off x="381000" y="1447800"/>
            <a:ext cx="8229600" cy="5257800"/>
          </a:xfrm>
        </p:spPr>
        <p:txBody>
          <a:bodyPr>
            <a:normAutofit lnSpcReduction="10000"/>
          </a:bodyPr>
          <a:lstStyle/>
          <a:p>
            <a:r>
              <a:rPr lang="en-US" b="1" u="sng" dirty="0" smtClean="0">
                <a:solidFill>
                  <a:schemeClr val="tx2"/>
                </a:solidFill>
              </a:rPr>
              <a:t>Natural Selection </a:t>
            </a:r>
            <a:r>
              <a:rPr lang="en-US" dirty="0" smtClean="0"/>
              <a:t>was proposed as the mechanism for descent with modification</a:t>
            </a:r>
          </a:p>
          <a:p>
            <a:r>
              <a:rPr lang="en-US" dirty="0" smtClean="0"/>
              <a:t>Four main parts of Natural Selection:</a:t>
            </a:r>
          </a:p>
          <a:p>
            <a:pPr lvl="1"/>
            <a:r>
              <a:rPr lang="en-US" b="1" u="sng" dirty="0" smtClean="0">
                <a:solidFill>
                  <a:schemeClr val="tx2"/>
                </a:solidFill>
              </a:rPr>
              <a:t>Overproduction</a:t>
            </a:r>
            <a:r>
              <a:rPr lang="en-US" dirty="0" smtClean="0"/>
              <a:t> —organisms produce more offspring than can possibly survive. (Darwin drew ideas from economist Thomas Malthus). Reasoned that the environment limits the populations of all organisms by causing deaths or limiting births.</a:t>
            </a:r>
          </a:p>
          <a:p>
            <a:pPr lvl="1"/>
            <a:r>
              <a:rPr lang="en-US" b="1" u="sng" dirty="0" smtClean="0">
                <a:solidFill>
                  <a:schemeClr val="tx2"/>
                </a:solidFill>
              </a:rPr>
              <a:t>Genetic Variation </a:t>
            </a:r>
            <a:r>
              <a:rPr lang="en-US" dirty="0" smtClean="0"/>
              <a:t>—many differences are found among individuals of a species due to meiosis and genetic inheritance.</a:t>
            </a:r>
          </a:p>
          <a:p>
            <a:pPr lvl="1"/>
            <a:r>
              <a:rPr lang="en-US" b="1" u="sng" dirty="0" smtClean="0">
                <a:solidFill>
                  <a:schemeClr val="tx2"/>
                </a:solidFill>
              </a:rPr>
              <a:t>Competition</a:t>
            </a:r>
            <a:r>
              <a:rPr lang="en-US" dirty="0" smtClean="0"/>
              <a:t> —some variations provide “adaptations” (traits that help an organism to survive). They will compete with one another for survival.</a:t>
            </a:r>
          </a:p>
          <a:p>
            <a:pPr lvl="1"/>
            <a:r>
              <a:rPr lang="en-US" b="1" u="sng" dirty="0" smtClean="0">
                <a:solidFill>
                  <a:schemeClr val="tx2"/>
                </a:solidFill>
              </a:rPr>
              <a:t>Differential Reproduction </a:t>
            </a:r>
            <a:r>
              <a:rPr lang="en-US" dirty="0" smtClean="0"/>
              <a:t>—(selection): Organisms with the best adaptations are most likely to survive and reproduce.  Overtime, these adaptations will become more and more frequent in the population.  Populations may begin to differ as they become adapted to different environments.</a:t>
            </a:r>
          </a:p>
        </p:txBody>
      </p:sp>
    </p:spTree>
    <p:extLst>
      <p:ext uri="{BB962C8B-B14F-4D97-AF65-F5344CB8AC3E}">
        <p14:creationId xmlns:p14="http://schemas.microsoft.com/office/powerpoint/2010/main" val="247408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3962400" cy="5562600"/>
          </a:xfrm>
        </p:spPr>
        <p:txBody>
          <a:bodyPr/>
          <a:lstStyle/>
          <a:p>
            <a:r>
              <a:rPr lang="en-US" dirty="0" smtClean="0"/>
              <a:t>Darwin used the phrase, “</a:t>
            </a:r>
            <a:r>
              <a:rPr lang="en-US" b="1" u="sng" dirty="0" smtClean="0">
                <a:solidFill>
                  <a:schemeClr val="tx2"/>
                </a:solidFill>
              </a:rPr>
              <a:t>survival of the fittest</a:t>
            </a:r>
            <a:r>
              <a:rPr lang="en-US" dirty="0" smtClean="0"/>
              <a:t>” to describe natural selection</a:t>
            </a:r>
          </a:p>
          <a:p>
            <a:r>
              <a:rPr lang="en-US" b="1" u="sng" dirty="0" smtClean="0">
                <a:solidFill>
                  <a:schemeClr val="tx2"/>
                </a:solidFill>
              </a:rPr>
              <a:t>Fitness</a:t>
            </a:r>
            <a:r>
              <a:rPr lang="en-US" dirty="0" smtClean="0"/>
              <a:t> —the measure of an individual’s hereditary contribution to the next generation</a:t>
            </a:r>
          </a:p>
          <a:p>
            <a:pPr lvl="1"/>
            <a:r>
              <a:rPr lang="en-US" dirty="0" smtClean="0"/>
              <a:t>If a certain trait increases an individual’s fitness, the proportion of individuals with that trait is likely to increase over time.</a:t>
            </a:r>
            <a:endParaRPr lang="en-US" dirty="0"/>
          </a:p>
        </p:txBody>
      </p:sp>
      <p:pic>
        <p:nvPicPr>
          <p:cNvPr id="4098" name="Picture 2" descr="http://www.veesh.com/comics/sore-thumbs/009-survival-of-fitte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600200"/>
            <a:ext cx="4849586" cy="3637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71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1502</TotalTime>
  <Words>1495</Words>
  <Application>Microsoft Office PowerPoint</Application>
  <PresentationFormat>On-screen Show (4:3)</PresentationFormat>
  <Paragraphs>174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Clarity</vt:lpstr>
      <vt:lpstr>Chapter 15</vt:lpstr>
      <vt:lpstr>Section 1 Vocabulary Pretest</vt:lpstr>
      <vt:lpstr>Answer Key</vt:lpstr>
      <vt:lpstr>The Idea of Evolution</vt:lpstr>
      <vt:lpstr>Charles Darwin</vt:lpstr>
      <vt:lpstr>PowerPoint Presentation</vt:lpstr>
      <vt:lpstr>PowerPoint Presentation</vt:lpstr>
      <vt:lpstr>Theory of Natural Selection</vt:lpstr>
      <vt:lpstr>PowerPoint Presentation</vt:lpstr>
      <vt:lpstr>Section 2 Vocabulary Pretest</vt:lpstr>
      <vt:lpstr>Answer Key</vt:lpstr>
      <vt:lpstr>Evidence of Evolution</vt:lpstr>
      <vt:lpstr>Dating Fossils</vt:lpstr>
      <vt:lpstr>PowerPoint Presentation</vt:lpstr>
      <vt:lpstr>Transitional Species</vt:lpstr>
      <vt:lpstr>Biogeography</vt:lpstr>
      <vt:lpstr>Anatomy and Embryology</vt:lpstr>
      <vt:lpstr>PowerPoint Presentation</vt:lpstr>
      <vt:lpstr>PowerPoint Presentation</vt:lpstr>
      <vt:lpstr>PowerPoint Presentation</vt:lpstr>
      <vt:lpstr>PowerPoint Presentation</vt:lpstr>
      <vt:lpstr>PowerPoint Presentation</vt:lpstr>
      <vt:lpstr>Section 3 Vocabulary Pretest</vt:lpstr>
      <vt:lpstr>Answer Key</vt:lpstr>
      <vt:lpstr>Convergent vs. Divergent Evolution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dc:title>
  <dc:creator>Verhovsek</dc:creator>
  <cp:lastModifiedBy>Ayo Mateola</cp:lastModifiedBy>
  <cp:revision>72</cp:revision>
  <dcterms:created xsi:type="dcterms:W3CDTF">2011-04-02T00:19:42Z</dcterms:created>
  <dcterms:modified xsi:type="dcterms:W3CDTF">2016-12-05T04:23:50Z</dcterms:modified>
</cp:coreProperties>
</file>