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Montserrat" panose="020B0604020202020204" charset="0"/>
      <p:regular r:id="rId26"/>
      <p:bold r:id="rId27"/>
      <p:italic r:id="rId28"/>
      <p:boldItalic r:id="rId29"/>
    </p:embeddedFont>
    <p:embeddedFont>
      <p:font typeface="Lat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53059f48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53059f48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53059f48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53059f48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53059f48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53059f48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53059f48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53059f48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53059f48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53059f48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53059f48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53059f48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53059f48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53059f48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53059f48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53059f48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53059f48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53059f48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53059f48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53059f48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53059f48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53059f48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53059f48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53059f48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53059f48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53059f48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53059f48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53059f48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53059f48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53059f48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53059f48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53059f48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53059f48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53059f48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53059f48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53059f48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53059f4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53059f4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53059f48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53059f48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53059f48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53059f48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53059f48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53059f48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nytimes.com/video/us/100000002496111/dolly-the-sheep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kj5gq1cQ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Biotechnology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GMOs </a:t>
            </a:r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30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The genes from one organism are inserted into the DNA of another organism.    </a:t>
            </a:r>
            <a:br>
              <a:rPr lang="en" sz="1800"/>
            </a:br>
            <a:r>
              <a:rPr lang="en" sz="1800"/>
              <a:t/>
            </a:r>
            <a:br>
              <a:rPr lang="en" sz="1800"/>
            </a:br>
            <a:r>
              <a:rPr lang="en" sz="1800"/>
              <a:t>92% of U.S. corn is genetically engineered </a:t>
            </a:r>
            <a:br>
              <a:rPr lang="en" sz="1800"/>
            </a:br>
            <a:r>
              <a:rPr lang="en" sz="1800"/>
              <a:t>94% of soybeans  </a:t>
            </a:r>
            <a:br>
              <a:rPr lang="en" sz="1800"/>
            </a:br>
            <a:r>
              <a:rPr lang="en" sz="1800"/>
              <a:t>94% of cotton (cottonseed oil is often used in food products).  </a:t>
            </a:r>
            <a:br>
              <a:rPr lang="en" sz="1800"/>
            </a:br>
            <a:r>
              <a:rPr lang="en" sz="1800"/>
              <a:t>It has been estimated that upwards of 75% of processed foods on supermarket shelves – from soda to soup, crackers to condiments – contain genetically engineered ingredients.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GMOs</a:t>
            </a:r>
            <a:endParaRPr/>
          </a:p>
        </p:txBody>
      </p:sp>
      <p:sp>
        <p:nvSpPr>
          <p:cNvPr id="203" name="Google Shape;203;p23"/>
          <p:cNvSpPr txBox="1">
            <a:spLocks noGrp="1"/>
          </p:cNvSpPr>
          <p:nvPr>
            <p:ph type="body" idx="1"/>
          </p:nvPr>
        </p:nvSpPr>
        <p:spPr>
          <a:xfrm>
            <a:off x="1297500" y="1144600"/>
            <a:ext cx="7407300" cy="3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/>
              <a:t>Benefits: </a:t>
            </a:r>
            <a:r>
              <a:rPr lang="en" sz="1800"/>
              <a:t/>
            </a:r>
            <a:br>
              <a:rPr lang="en" sz="1800"/>
            </a:br>
            <a:r>
              <a:rPr lang="en" sz="1800"/>
              <a:t>Increased profit for farmers. </a:t>
            </a:r>
            <a:br>
              <a:rPr lang="en" sz="1800"/>
            </a:br>
            <a:r>
              <a:rPr lang="en" sz="1800"/>
              <a:t>Less spoilage </a:t>
            </a:r>
            <a:br>
              <a:rPr lang="en" sz="1800"/>
            </a:br>
            <a:r>
              <a:rPr lang="en" sz="1800"/>
              <a:t>Vitamin fortified foods (important in poverty stricken countries). </a:t>
            </a:r>
            <a:br>
              <a:rPr lang="en" sz="1800"/>
            </a:br>
            <a:r>
              <a:rPr lang="en" sz="1800"/>
              <a:t>Medical advancements 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/>
            </a:r>
            <a:br>
              <a:rPr lang="en" sz="1800"/>
            </a:br>
            <a:r>
              <a:rPr lang="en" sz="1800" u="sng"/>
              <a:t>Concerns: </a:t>
            </a:r>
            <a:r>
              <a:rPr lang="en" sz="1800"/>
              <a:t/>
            </a:r>
            <a:br>
              <a:rPr lang="en" sz="1800"/>
            </a:br>
            <a:r>
              <a:rPr lang="en" sz="1800"/>
              <a:t>Nobody know the long term effects </a:t>
            </a:r>
            <a:br>
              <a:rPr lang="en" sz="1800"/>
            </a:br>
            <a:r>
              <a:rPr lang="en" sz="1800"/>
              <a:t>Cross contamination  </a:t>
            </a:r>
            <a:br>
              <a:rPr lang="en" sz="1800"/>
            </a:br>
            <a:r>
              <a:rPr lang="en" sz="1800"/>
              <a:t>Poor digestion and increase in health issues (gluten intolerance).</a:t>
            </a:r>
            <a:endParaRPr sz="1800"/>
          </a:p>
        </p:txBody>
      </p:sp>
      <p:pic>
        <p:nvPicPr>
          <p:cNvPr id="204" name="Google Shape;2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6150" y="250025"/>
            <a:ext cx="2668600" cy="16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7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Transgenic Bacteria/ Bacterial Transformation</a:t>
            </a:r>
            <a:endParaRPr sz="2200"/>
          </a:p>
        </p:txBody>
      </p:sp>
      <p:sp>
        <p:nvSpPr>
          <p:cNvPr id="210" name="Google Shape;210;p2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u="sng"/>
              <a:t>Example:</a:t>
            </a:r>
            <a:r>
              <a:rPr lang="en" sz="1800"/>
              <a:t> We take healthy human genes that make insulin (hormone that regulates your blood sugar). We put them into a bacterial plasmid (extra bacterial DNA). The combined DNA/plasmid is called recombinant DNA. Then, the bacteria will make human insulin and we can extract it for medical purposes!  </a:t>
            </a:r>
            <a:br>
              <a:rPr lang="en" sz="1800"/>
            </a:br>
            <a:r>
              <a:rPr lang="en" sz="1800"/>
              <a:t> </a:t>
            </a:r>
            <a:br>
              <a:rPr lang="en" sz="1800"/>
            </a:br>
            <a:r>
              <a:rPr lang="en" sz="1800"/>
              <a:t>Makes a protein or chemical our body is lacking! </a:t>
            </a:r>
            <a:br>
              <a:rPr lang="en" sz="1800"/>
            </a:br>
            <a:r>
              <a:rPr lang="en" sz="1800"/>
              <a:t> </a:t>
            </a:r>
            <a:br>
              <a:rPr lang="en" sz="1800"/>
            </a:br>
            <a:r>
              <a:rPr lang="en" sz="1800"/>
              <a:t>*Insulin is the first commercially made/sold transgenic product!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7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Transgenic Bacteria/ Bacterial Transformation</a:t>
            </a:r>
            <a:endParaRPr sz="2200"/>
          </a:p>
        </p:txBody>
      </p:sp>
      <p:sp>
        <p:nvSpPr>
          <p:cNvPr id="216" name="Google Shape;216;p25"/>
          <p:cNvSpPr txBox="1">
            <a:spLocks noGrp="1"/>
          </p:cNvSpPr>
          <p:nvPr>
            <p:ph type="body" idx="1"/>
          </p:nvPr>
        </p:nvSpPr>
        <p:spPr>
          <a:xfrm>
            <a:off x="1297500" y="3988675"/>
            <a:ext cx="7038900" cy="5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      Restriction enzymes cut the DNA and the plasmid.</a:t>
            </a:r>
            <a:endParaRPr sz="1800"/>
          </a:p>
        </p:txBody>
      </p:sp>
      <p:pic>
        <p:nvPicPr>
          <p:cNvPr id="217" name="Google Shape;2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288" y="1307250"/>
            <a:ext cx="5563425" cy="261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in Bacterial Transformation:</a:t>
            </a:r>
            <a:endParaRPr/>
          </a:p>
        </p:txBody>
      </p:sp>
      <p:pic>
        <p:nvPicPr>
          <p:cNvPr id="223" name="Google Shape;2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1825" y="875300"/>
            <a:ext cx="5482399" cy="411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Cloning</a:t>
            </a:r>
            <a:endParaRPr/>
          </a:p>
        </p:txBody>
      </p:sp>
      <p:sp>
        <p:nvSpPr>
          <p:cNvPr id="229" name="Google Shape;229;p27"/>
          <p:cNvSpPr txBox="1">
            <a:spLocks noGrp="1"/>
          </p:cNvSpPr>
          <p:nvPr>
            <p:ph type="body" idx="1"/>
          </p:nvPr>
        </p:nvSpPr>
        <p:spPr>
          <a:xfrm>
            <a:off x="1297500" y="1225300"/>
            <a:ext cx="4864500" cy="3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Making exact genetic copies of cells, tissues, or organisms.</a:t>
            </a:r>
            <a:r>
              <a:rPr lang="en" sz="1400"/>
              <a:t/>
            </a:r>
            <a:br>
              <a:rPr lang="en" sz="1400"/>
            </a:br>
            <a:r>
              <a:rPr lang="en" sz="1400"/>
              <a:t/>
            </a:r>
            <a:br>
              <a:rPr lang="en" sz="1400"/>
            </a:br>
            <a:r>
              <a:rPr lang="en" sz="1400" u="sng"/>
              <a:t>Two Types:</a:t>
            </a:r>
            <a:r>
              <a:rPr lang="en" sz="1400"/>
              <a:t/>
            </a:r>
            <a:br>
              <a:rPr lang="en" sz="1400"/>
            </a:br>
            <a:r>
              <a:rPr lang="en" sz="1400"/>
              <a:t>1. Therapeutic- Cloning your cells so that they can be </a:t>
            </a:r>
            <a:br>
              <a:rPr lang="en" sz="1400"/>
            </a:br>
            <a:r>
              <a:rPr lang="en" sz="1400"/>
              <a:t>        		          put back into your body.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 u="sng"/>
              <a:t>Benefits:</a:t>
            </a:r>
            <a:r>
              <a:rPr lang="en" sz="1400"/>
              <a:t/>
            </a:r>
            <a:br>
              <a:rPr lang="en" sz="1400"/>
            </a:br>
            <a:r>
              <a:rPr lang="en" sz="1400"/>
              <a:t>- No chance of rejection of the tissue, since it is the</a:t>
            </a:r>
            <a:br>
              <a:rPr lang="en" sz="1400"/>
            </a:br>
            <a:r>
              <a:rPr lang="en" sz="1400"/>
              <a:t>        donor's tissue.  </a:t>
            </a:r>
            <a:br>
              <a:rPr lang="en" sz="1400"/>
            </a:br>
            <a:r>
              <a:rPr lang="en" sz="1400"/>
              <a:t>-No waiting for a donor.</a:t>
            </a:r>
            <a:br>
              <a:rPr lang="en" sz="1400"/>
            </a:br>
            <a:r>
              <a:rPr lang="en" sz="1400" u="sng"/>
              <a:t>Concerns:</a:t>
            </a:r>
            <a:r>
              <a:rPr lang="en" sz="1400"/>
              <a:t/>
            </a:r>
            <a:br>
              <a:rPr lang="en" sz="1400"/>
            </a:br>
            <a:r>
              <a:rPr lang="en" sz="1400"/>
              <a:t>-Still experimental!</a:t>
            </a:r>
            <a:endParaRPr sz="1400"/>
          </a:p>
        </p:txBody>
      </p:sp>
      <p:pic>
        <p:nvPicPr>
          <p:cNvPr id="230" name="Google Shape;2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4300" y="994400"/>
            <a:ext cx="2525024" cy="17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4300" y="3078275"/>
            <a:ext cx="2677200" cy="160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Cloning</a:t>
            </a:r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body" idx="1"/>
          </p:nvPr>
        </p:nvSpPr>
        <p:spPr>
          <a:xfrm>
            <a:off x="1297500" y="1285800"/>
            <a:ext cx="7038900" cy="31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2.  Reproductive- Making an exact copy of an organism.</a:t>
            </a:r>
            <a:br>
              <a:rPr lang="en" sz="1800"/>
            </a:br>
            <a:r>
              <a:rPr lang="en" sz="1800"/>
              <a:t/>
            </a:r>
            <a:br>
              <a:rPr lang="en" sz="1800"/>
            </a:br>
            <a:r>
              <a:rPr lang="en" sz="1800"/>
              <a:t>       Benefits:</a:t>
            </a:r>
            <a:br>
              <a:rPr lang="en" sz="1800"/>
            </a:br>
            <a:r>
              <a:rPr lang="en" sz="1800"/>
              <a:t>       -Used for medical and research purposes. </a:t>
            </a:r>
            <a:br>
              <a:rPr lang="en" sz="1800"/>
            </a:br>
            <a:r>
              <a:rPr lang="en" sz="1800"/>
              <a:t>        Ex: Test different medicines on the same organism.</a:t>
            </a:r>
            <a:br>
              <a:rPr lang="en" sz="1800"/>
            </a:br>
            <a:r>
              <a:rPr lang="en" sz="1800"/>
              <a:t>       -Possibly used for extinct/endangered animals.</a:t>
            </a:r>
            <a:br>
              <a:rPr lang="en" sz="1800"/>
            </a:br>
            <a:r>
              <a:rPr lang="en" sz="1800"/>
              <a:t/>
            </a:r>
            <a:br>
              <a:rPr lang="en" sz="1800"/>
            </a:br>
            <a:r>
              <a:rPr lang="en" sz="1800"/>
              <a:t>      Concerns:</a:t>
            </a:r>
            <a:br>
              <a:rPr lang="en" sz="1800"/>
            </a:br>
            <a:r>
              <a:rPr lang="en" sz="1800"/>
              <a:t>      -It can not be done reliably accurate.</a:t>
            </a:r>
            <a:br>
              <a:rPr lang="en" sz="1800"/>
            </a:br>
            <a:r>
              <a:rPr lang="en" sz="1800"/>
              <a:t>      -What is the limit and who decides?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reproductive cloning done?</a:t>
            </a:r>
            <a:endParaRPr/>
          </a:p>
        </p:txBody>
      </p:sp>
      <p:sp>
        <p:nvSpPr>
          <p:cNvPr id="243" name="Google Shape;243;p2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5031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1. Remove a body cell from an</a:t>
            </a:r>
            <a:br>
              <a:rPr lang="en" sz="1800"/>
            </a:br>
            <a:r>
              <a:rPr lang="en" sz="1800"/>
              <a:t>   organism and remove its</a:t>
            </a:r>
            <a:br>
              <a:rPr lang="en" sz="1800"/>
            </a:br>
            <a:r>
              <a:rPr lang="en" sz="1800"/>
              <a:t>   nucleus.</a:t>
            </a:r>
            <a:br>
              <a:rPr lang="en" sz="1800"/>
            </a:br>
            <a:r>
              <a:rPr lang="en" sz="1800"/>
              <a:t>2. Remove the nucleus from</a:t>
            </a:r>
            <a:br>
              <a:rPr lang="en" sz="1800"/>
            </a:br>
            <a:r>
              <a:rPr lang="en" sz="1800"/>
              <a:t>    your desired organism's cell.</a:t>
            </a:r>
            <a:br>
              <a:rPr lang="en" sz="1800"/>
            </a:br>
            <a:r>
              <a:rPr lang="en" sz="1800"/>
              <a:t>3. Implant the desired nucleus</a:t>
            </a:r>
            <a:br>
              <a:rPr lang="en" sz="1800"/>
            </a:br>
            <a:r>
              <a:rPr lang="en" sz="1800"/>
              <a:t>    into the empty egg cell.</a:t>
            </a:r>
            <a:br>
              <a:rPr lang="en" sz="1800"/>
            </a:br>
            <a:r>
              <a:rPr lang="en" sz="1800"/>
              <a:t>4. Implant into a surrogate.</a:t>
            </a:r>
            <a:endParaRPr sz="1800"/>
          </a:p>
        </p:txBody>
      </p:sp>
      <p:pic>
        <p:nvPicPr>
          <p:cNvPr id="244" name="Google Shape;2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8550" y="1025775"/>
            <a:ext cx="2610976" cy="383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Dolly the Sheep</a:t>
            </a:r>
            <a:endParaRPr/>
          </a:p>
        </p:txBody>
      </p:sp>
      <p:sp>
        <p:nvSpPr>
          <p:cNvPr id="250" name="Google Shape;250;p30"/>
          <p:cNvSpPr txBox="1">
            <a:spLocks noGrp="1"/>
          </p:cNvSpPr>
          <p:nvPr>
            <p:ph type="body" idx="1"/>
          </p:nvPr>
        </p:nvSpPr>
        <p:spPr>
          <a:xfrm>
            <a:off x="1297500" y="3625600"/>
            <a:ext cx="7038900" cy="11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From 277 cell fusions, 29 early embryos developed and were implanted into 13 surrogate mothers. But only one pregnancy went to full term.</a:t>
            </a:r>
            <a:endParaRPr sz="1800"/>
          </a:p>
        </p:txBody>
      </p:sp>
      <p:pic>
        <p:nvPicPr>
          <p:cNvPr id="251" name="Google Shape;25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550" y="1107275"/>
            <a:ext cx="3209125" cy="240740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0"/>
          <p:cNvSpPr txBox="1"/>
          <p:nvPr/>
        </p:nvSpPr>
        <p:spPr>
          <a:xfrm>
            <a:off x="5435975" y="2042200"/>
            <a:ext cx="24204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Dolly Video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 Genome Project</a:t>
            </a:r>
            <a:endParaRPr/>
          </a:p>
        </p:txBody>
      </p:sp>
      <p:sp>
        <p:nvSpPr>
          <p:cNvPr id="258" name="Google Shape;258;p31"/>
          <p:cNvSpPr txBox="1">
            <a:spLocks noGrp="1"/>
          </p:cNvSpPr>
          <p:nvPr>
            <p:ph type="body" idx="1"/>
          </p:nvPr>
        </p:nvSpPr>
        <p:spPr>
          <a:xfrm>
            <a:off x="1297500" y="1104275"/>
            <a:ext cx="70389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 quest to sequence all 3 billion letters, or base pairs, in the human genome( a complete set of DNA in the human body). Started in 1990 and completed in 2003.</a:t>
            </a:r>
            <a:br>
              <a:rPr lang="en" sz="1600"/>
            </a:br>
            <a:r>
              <a:rPr lang="en" sz="1600"/>
              <a:t/>
            </a:r>
            <a:br>
              <a:rPr lang="en" sz="1600"/>
            </a:br>
            <a:r>
              <a:rPr lang="en" sz="1600" u="sng"/>
              <a:t>Benefits:</a:t>
            </a:r>
            <a:r>
              <a:rPr lang="en" sz="1600"/>
              <a:t/>
            </a:r>
            <a:br>
              <a:rPr lang="en" sz="1600"/>
            </a:br>
            <a:r>
              <a:rPr lang="en" sz="1600"/>
              <a:t>Helped us understand the genetic factors in human disease, </a:t>
            </a:r>
            <a:br>
              <a:rPr lang="en" sz="1600"/>
            </a:br>
            <a:r>
              <a:rPr lang="en" sz="1600"/>
              <a:t>Provided new strategies for diagnosis, treatment and prevention of diseases.</a:t>
            </a:r>
            <a:br>
              <a:rPr lang="en" sz="1600"/>
            </a:br>
            <a:r>
              <a:rPr lang="en" sz="1600"/>
              <a:t>Improvements in technology for sequencing.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/>
              <a:t>Concerns:</a:t>
            </a:r>
            <a:r>
              <a:rPr lang="en" sz="1600"/>
              <a:t/>
            </a:r>
            <a:br>
              <a:rPr lang="en" sz="1600"/>
            </a:br>
            <a:r>
              <a:rPr lang="en" sz="1600"/>
              <a:t>Who would have access to your medical info?</a:t>
            </a:r>
            <a:br>
              <a:rPr lang="en" sz="1600"/>
            </a:br>
            <a:r>
              <a:rPr lang="en" sz="1600"/>
              <a:t>Family and insurance disclosure</a:t>
            </a:r>
            <a:br>
              <a:rPr lang="en" sz="1600"/>
            </a:br>
            <a:r>
              <a:rPr lang="en" sz="1600"/>
              <a:t>Designer babies?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Genetic Engineering</a:t>
            </a:r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*Manipulating or altering DNA to produce a different organism or product. </a:t>
            </a:r>
            <a:br>
              <a:rPr lang="en" sz="1800"/>
            </a:br>
            <a:r>
              <a:rPr lang="en" sz="1800"/>
              <a:t> </a:t>
            </a:r>
            <a:br>
              <a:rPr lang="en" sz="1800"/>
            </a:br>
            <a:r>
              <a:rPr lang="en" sz="1800" u="sng"/>
              <a:t>Benefits</a:t>
            </a:r>
            <a:r>
              <a:rPr lang="en" sz="1800"/>
              <a:t>: </a:t>
            </a:r>
            <a:br>
              <a:rPr lang="en" sz="1800"/>
            </a:br>
            <a:r>
              <a:rPr lang="en" sz="1800"/>
              <a:t>Improved food products (Ex: Frost resistance, pest resistance, and herbicide resistance)</a:t>
            </a:r>
            <a:br>
              <a:rPr lang="en" sz="1800"/>
            </a:br>
            <a:r>
              <a:rPr lang="en" sz="1800"/>
              <a:t>Medical advances (Ex: Insulin)</a:t>
            </a:r>
            <a:br>
              <a:rPr lang="en" sz="1800"/>
            </a:br>
            <a:r>
              <a:rPr lang="en" sz="1800"/>
              <a:t>Environmental improvements (Ex: Fish to eat algae and bacteria to eat oil)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Cells</a:t>
            </a:r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body" idx="1"/>
          </p:nvPr>
        </p:nvSpPr>
        <p:spPr>
          <a:xfrm>
            <a:off x="1297500" y="1336225"/>
            <a:ext cx="4209000" cy="31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Stem cells are undifferentiated/unspecialized cells that have the ability to become many types of cells.</a:t>
            </a:r>
            <a:br>
              <a:rPr lang="en" sz="1800"/>
            </a:br>
            <a:r>
              <a:rPr lang="en" sz="1800"/>
              <a:t/>
            </a:r>
            <a:br>
              <a:rPr lang="en" sz="1800"/>
            </a:br>
            <a:r>
              <a:rPr lang="en" sz="1800"/>
              <a:t>Two Types:</a:t>
            </a:r>
            <a:br>
              <a:rPr lang="en" sz="1800"/>
            </a:br>
            <a:r>
              <a:rPr lang="en" sz="1800"/>
              <a:t>1. Embryonic Stem Cells</a:t>
            </a:r>
            <a:br>
              <a:rPr lang="en" sz="1800"/>
            </a:br>
            <a:r>
              <a:rPr lang="en" sz="1800"/>
              <a:t>2. Adult Stem Cells</a:t>
            </a:r>
            <a:endParaRPr sz="1800"/>
          </a:p>
        </p:txBody>
      </p:sp>
      <p:pic>
        <p:nvPicPr>
          <p:cNvPr id="265" name="Google Shape;2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8100" y="2203575"/>
            <a:ext cx="3653650" cy="27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Embryonic Stem Cells</a:t>
            </a:r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body" idx="1"/>
          </p:nvPr>
        </p:nvSpPr>
        <p:spPr>
          <a:xfrm>
            <a:off x="1297500" y="1164775"/>
            <a:ext cx="7038900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Obtained from the umbilical cord or from a blastocyst (a few divided cells).</a:t>
            </a:r>
            <a:br>
              <a:rPr lang="en" sz="1600"/>
            </a:br>
            <a:r>
              <a:rPr lang="en" sz="1600"/>
              <a:t/>
            </a:r>
            <a:br>
              <a:rPr lang="en" sz="1600"/>
            </a:br>
            <a:r>
              <a:rPr lang="en" sz="1600" u="sng"/>
              <a:t>Benefits:</a:t>
            </a:r>
            <a:r>
              <a:rPr lang="en" sz="1600"/>
              <a:t/>
            </a:r>
            <a:br>
              <a:rPr lang="en" sz="1600"/>
            </a:br>
            <a:r>
              <a:rPr lang="en" sz="1600"/>
              <a:t>Have the ability to become any cell!</a:t>
            </a:r>
            <a:br>
              <a:rPr lang="en" sz="1600"/>
            </a:br>
            <a:r>
              <a:rPr lang="en" sz="1600"/>
              <a:t>-Could be used for human organ transplants, curing cancers, diseases, and even spinal cord injuries.</a:t>
            </a:r>
            <a:br>
              <a:rPr lang="en" sz="1600"/>
            </a:br>
            <a:r>
              <a:rPr lang="en" sz="1600"/>
              <a:t/>
            </a:r>
            <a:br>
              <a:rPr lang="en" sz="1600"/>
            </a:br>
            <a:r>
              <a:rPr lang="en" sz="1600" u="sng"/>
              <a:t>Concerns:</a:t>
            </a:r>
            <a:r>
              <a:rPr lang="en" sz="1600"/>
              <a:t/>
            </a:r>
            <a:br>
              <a:rPr lang="en" sz="1600"/>
            </a:br>
            <a:r>
              <a:rPr lang="en" sz="1600"/>
              <a:t>Highly controversial because they require the destruction of a human embryo in harvesting.</a:t>
            </a:r>
            <a:br>
              <a:rPr lang="en" sz="1600"/>
            </a:br>
            <a:r>
              <a:rPr lang="en" sz="1600"/>
              <a:t>Unnatural as death and illness are part of life.</a:t>
            </a:r>
            <a:endParaRPr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5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Adult Stem Cells</a:t>
            </a:r>
            <a:endParaRPr/>
          </a:p>
        </p:txBody>
      </p:sp>
      <p:sp>
        <p:nvSpPr>
          <p:cNvPr id="277" name="Google Shape;277;p34"/>
          <p:cNvSpPr txBox="1">
            <a:spLocks noGrp="1"/>
          </p:cNvSpPr>
          <p:nvPr>
            <p:ph type="body" idx="1"/>
          </p:nvPr>
        </p:nvSpPr>
        <p:spPr>
          <a:xfrm>
            <a:off x="1297500" y="1144600"/>
            <a:ext cx="7038900" cy="3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Found in adults in places like bone marrow.</a:t>
            </a:r>
            <a:br>
              <a:rPr lang="en" sz="1800"/>
            </a:br>
            <a:r>
              <a:rPr lang="en" sz="1800"/>
              <a:t>They are less flexible than embryonic stem cells.</a:t>
            </a:r>
            <a:br>
              <a:rPr lang="en" sz="1800"/>
            </a:br>
            <a:r>
              <a:rPr lang="en" sz="1800"/>
              <a:t/>
            </a:r>
            <a:br>
              <a:rPr lang="en" sz="1800"/>
            </a:br>
            <a:r>
              <a:rPr lang="en" sz="1800" u="sng"/>
              <a:t>Benefits:</a:t>
            </a:r>
            <a:r>
              <a:rPr lang="en" sz="1800"/>
              <a:t/>
            </a:r>
            <a:br>
              <a:rPr lang="en" sz="1800"/>
            </a:br>
            <a:r>
              <a:rPr lang="en" sz="1800"/>
              <a:t>Are used to successfully treat leukemia and other blood/bone marrow diseases</a:t>
            </a:r>
            <a:br>
              <a:rPr lang="en" sz="1800"/>
            </a:br>
            <a:r>
              <a:rPr lang="en" sz="1800"/>
              <a:t>Much less controversial since they are obtained from a consenting adult.</a:t>
            </a:r>
            <a:br>
              <a:rPr lang="en" sz="1800"/>
            </a:br>
            <a:r>
              <a:rPr lang="en" sz="1800"/>
              <a:t/>
            </a:r>
            <a:br>
              <a:rPr lang="en" sz="1800"/>
            </a:br>
            <a:r>
              <a:rPr lang="en" sz="1800" u="sng"/>
              <a:t>Concerns:</a:t>
            </a:r>
            <a:r>
              <a:rPr lang="en" sz="1800"/>
              <a:t/>
            </a:r>
            <a:br>
              <a:rPr lang="en" sz="1800"/>
            </a:br>
            <a:r>
              <a:rPr lang="en" sz="1800"/>
              <a:t>Not natural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850" y="202825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Selective Breeding (Artificial Selection)</a:t>
            </a:r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41991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Choosing two organisms with a desirable trait to reproduce.</a:t>
            </a:r>
            <a:br>
              <a:rPr lang="en" sz="1800"/>
            </a:br>
            <a:r>
              <a:rPr lang="en" sz="1800"/>
              <a:t>Oldest form of biological engineering.</a:t>
            </a:r>
            <a:br>
              <a:rPr lang="en" sz="1800"/>
            </a:br>
            <a:r>
              <a:rPr lang="en" sz="1800"/>
              <a:t>Ex: Dog breeding</a:t>
            </a:r>
            <a:br>
              <a:rPr lang="en" sz="1800"/>
            </a:br>
            <a:r>
              <a:rPr lang="en" sz="1800"/>
              <a:t>      Horses</a:t>
            </a:r>
            <a:br>
              <a:rPr lang="en" sz="1800"/>
            </a:br>
            <a:r>
              <a:rPr lang="en" sz="1800"/>
              <a:t>      Arranged Marriages</a:t>
            </a:r>
            <a:br>
              <a:rPr lang="en" sz="1800"/>
            </a:br>
            <a:r>
              <a:rPr lang="en" sz="1800"/>
              <a:t>      Super cows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Super Cow Video</a:t>
            </a:r>
            <a:endParaRPr sz="1800"/>
          </a:p>
        </p:txBody>
      </p:sp>
      <p:pic>
        <p:nvPicPr>
          <p:cNvPr id="147" name="Google Shape;14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6600" y="1672025"/>
            <a:ext cx="3342599" cy="2232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Genetic Engineering is complex:</a:t>
            </a:r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14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First the DNA must be extracted from cells.  </a:t>
            </a:r>
            <a:br>
              <a:rPr lang="en" sz="1800"/>
            </a:br>
            <a:r>
              <a:rPr lang="en" sz="1800"/>
              <a:t>The cells are lysed (breaking down the cell membrane) with enzymes and the sticky DNA is "spooled".</a:t>
            </a:r>
            <a:endParaRPr sz="1800"/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5375" y="2354975"/>
            <a:ext cx="3280050" cy="251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Restriction Enzymes</a:t>
            </a:r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Restriction enzymes are chemical scissors that cut the DNA at a specific sequence.  </a:t>
            </a:r>
            <a:br>
              <a:rPr lang="en" sz="1800"/>
            </a:br>
            <a:r>
              <a:rPr lang="en" sz="1800"/>
              <a:t>They allow for the DNA to be more usable/manageable.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						</a:t>
            </a:r>
            <a:endParaRPr sz="1800"/>
          </a:p>
          <a:p>
            <a:pPr marL="228600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          ACTGGGATCCTTGATGGATCCAT</a:t>
            </a:r>
            <a:br>
              <a:rPr lang="en" sz="1800"/>
            </a:br>
            <a:r>
              <a:rPr lang="en" sz="1800"/>
              <a:t>		TGACCCTAGGAACTACCTAGGTA</a:t>
            </a:r>
            <a:endParaRPr sz="1800"/>
          </a:p>
        </p:txBody>
      </p:sp>
      <p:pic>
        <p:nvPicPr>
          <p:cNvPr id="161" name="Google Shape;16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699" y="2844625"/>
            <a:ext cx="3448926" cy="181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17"/>
          <p:cNvCxnSpPr/>
          <p:nvPr/>
        </p:nvCxnSpPr>
        <p:spPr>
          <a:xfrm rot="-5400000" flipH="1">
            <a:off x="5269500" y="3328150"/>
            <a:ext cx="776700" cy="605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Gel Electrophoresis and DNA Fingerprinting</a:t>
            </a:r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6141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Process used to separate DNA to isolate a specific gene.</a:t>
            </a:r>
            <a:br>
              <a:rPr lang="en" sz="1800"/>
            </a:br>
            <a:r>
              <a:rPr lang="en" sz="1800"/>
              <a:t>Every individual has unique DNA (except identical twins or clones.)</a:t>
            </a:r>
            <a:br>
              <a:rPr lang="en" sz="1800"/>
            </a:br>
            <a:r>
              <a:rPr lang="en" sz="1800"/>
              <a:t>-This unique DNA makes a different DNA fingerprint.  </a:t>
            </a:r>
            <a:br>
              <a:rPr lang="en" sz="1800"/>
            </a:br>
            <a:r>
              <a:rPr lang="en" sz="1800"/>
              <a:t>-This can be used in criminal cases, paternity cases, or </a:t>
            </a:r>
            <a:br>
              <a:rPr lang="en" sz="1800"/>
            </a:br>
            <a:r>
              <a:rPr lang="en" sz="1800"/>
              <a:t> to show common ancestors.</a:t>
            </a:r>
            <a:endParaRPr sz="1800"/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5000" y="1005600"/>
            <a:ext cx="1985625" cy="253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0950" y="3421150"/>
            <a:ext cx="1944950" cy="154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DNA Fingerprints</a:t>
            </a:r>
            <a:endParaRPr/>
          </a:p>
        </p:txBody>
      </p:sp>
      <p:pic>
        <p:nvPicPr>
          <p:cNvPr id="176" name="Google Shape;176;p19" descr="266742082_ori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268037" y="1232563"/>
            <a:ext cx="2444475" cy="389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 descr="442ff189_1466b765623__8000_0000035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0025" y="1830325"/>
            <a:ext cx="4103600" cy="26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DNA Fingerprints</a:t>
            </a: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500" y="1470325"/>
            <a:ext cx="3813475" cy="33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8350" y="1470325"/>
            <a:ext cx="2829787" cy="33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the DNA fragments move?</a:t>
            </a:r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body" idx="1"/>
          </p:nvPr>
        </p:nvSpPr>
        <p:spPr>
          <a:xfrm>
            <a:off x="1297500" y="1195025"/>
            <a:ext cx="6921900" cy="20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The DNA is cut with the restriction enzymes. </a:t>
            </a:r>
            <a:br>
              <a:rPr lang="en" sz="1800"/>
            </a:br>
            <a:r>
              <a:rPr lang="en" sz="1800"/>
              <a:t>Then, it is loaded into the gel and hooked up to an electrical source. </a:t>
            </a:r>
            <a:br>
              <a:rPr lang="en" sz="1800"/>
            </a:br>
            <a:r>
              <a:rPr lang="en" sz="1800"/>
              <a:t>The negative electrical source repels the negative DNA. </a:t>
            </a:r>
            <a:br>
              <a:rPr lang="en" sz="1800"/>
            </a:br>
            <a:r>
              <a:rPr lang="en" sz="1800"/>
              <a:t>DNA is separated by size! </a:t>
            </a:r>
            <a:br>
              <a:rPr lang="en" sz="1800"/>
            </a:br>
            <a:r>
              <a:rPr lang="en" sz="1800"/>
              <a:t>       -Small fragments move further down the gel.</a:t>
            </a:r>
            <a:endParaRPr sz="1800"/>
          </a:p>
        </p:txBody>
      </p:sp>
      <p:pic>
        <p:nvPicPr>
          <p:cNvPr id="191" name="Google Shape;1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4825" y="3014350"/>
            <a:ext cx="4806775" cy="191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On-screen Show (16:9)</PresentationFormat>
  <Paragraphs>47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Montserrat</vt:lpstr>
      <vt:lpstr>Arial</vt:lpstr>
      <vt:lpstr>Lato</vt:lpstr>
      <vt:lpstr>Focus</vt:lpstr>
      <vt:lpstr>Biotechnology</vt:lpstr>
      <vt:lpstr>Genetic Engineering</vt:lpstr>
      <vt:lpstr>Selective Breeding (Artificial Selection)</vt:lpstr>
      <vt:lpstr>Genetic Engineering is complex:</vt:lpstr>
      <vt:lpstr>Restriction Enzymes</vt:lpstr>
      <vt:lpstr>Gel Electrophoresis and DNA Fingerprinting</vt:lpstr>
      <vt:lpstr>DNA Fingerprints</vt:lpstr>
      <vt:lpstr>DNA Fingerprints</vt:lpstr>
      <vt:lpstr>How do the DNA fragments move?</vt:lpstr>
      <vt:lpstr>GMOs </vt:lpstr>
      <vt:lpstr>GMOs</vt:lpstr>
      <vt:lpstr>Transgenic Bacteria/ Bacterial Transformation</vt:lpstr>
      <vt:lpstr>Transgenic Bacteria/ Bacterial Transformation</vt:lpstr>
      <vt:lpstr>Steps in Bacterial Transformation:</vt:lpstr>
      <vt:lpstr>Cloning</vt:lpstr>
      <vt:lpstr>Cloning</vt:lpstr>
      <vt:lpstr>How is reproductive cloning done?</vt:lpstr>
      <vt:lpstr>Dolly the Sheep</vt:lpstr>
      <vt:lpstr>Human Genome Project</vt:lpstr>
      <vt:lpstr>Stem Cells</vt:lpstr>
      <vt:lpstr>Embryonic Stem Cells</vt:lpstr>
      <vt:lpstr>Adult Stem Cells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</dc:title>
  <dc:creator>Mateola, Adefunmilayo</dc:creator>
  <cp:lastModifiedBy>Mateola, Adefunmilayo</cp:lastModifiedBy>
  <cp:revision>1</cp:revision>
  <dcterms:modified xsi:type="dcterms:W3CDTF">2019-03-26T13:33:38Z</dcterms:modified>
</cp:coreProperties>
</file>