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Walter Turncoat" panose="020B0604020202020204" charset="0"/>
      <p:regular r:id="rId20"/>
    </p:embeddedFont>
    <p:embeddedFont>
      <p:font typeface="Snigle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dc6edfb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dc6edfb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dc6edfb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dc6edfb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3891753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3891753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dc6edfb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dc6edfb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dc6edfb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dc6edfb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dc6edf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dc6edf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dc6edfb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dc6edfb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dd12ac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dd12ac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dc6edf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7dc6edf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dc6edfb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dc6edfb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dc6edf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dc6edfb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dc6edfb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dc6edfb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dc6edfb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dc6edfb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dc6edfb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dc6edfb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dc6edfb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dc6edfb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5" name="Google Shape;15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8185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Cellular Respiration</a:t>
            </a:r>
            <a:endParaRPr/>
          </a:p>
        </p:txBody>
      </p:sp>
      <p:grpSp>
        <p:nvGrpSpPr>
          <p:cNvPr id="39" name="Google Shape;39;p11"/>
          <p:cNvGrpSpPr/>
          <p:nvPr/>
        </p:nvGrpSpPr>
        <p:grpSpPr>
          <a:xfrm rot="2194107">
            <a:off x="562226" y="3491156"/>
            <a:ext cx="1014485" cy="642684"/>
            <a:chOff x="238125" y="1918825"/>
            <a:chExt cx="1042450" cy="660400"/>
          </a:xfrm>
        </p:grpSpPr>
        <p:sp>
          <p:nvSpPr>
            <p:cNvPr id="40" name="Google Shape;40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11"/>
          <p:cNvGrpSpPr/>
          <p:nvPr/>
        </p:nvGrpSpPr>
        <p:grpSpPr>
          <a:xfrm rot="-9269861">
            <a:off x="6964596" y="2506537"/>
            <a:ext cx="750220" cy="664172"/>
            <a:chOff x="1113100" y="2199475"/>
            <a:chExt cx="801900" cy="709925"/>
          </a:xfrm>
        </p:grpSpPr>
        <p:sp>
          <p:nvSpPr>
            <p:cNvPr id="43" name="Google Shape;43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11"/>
          <p:cNvSpPr/>
          <p:nvPr/>
        </p:nvSpPr>
        <p:spPr>
          <a:xfrm>
            <a:off x="2497627" y="24970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1"/>
          <p:cNvSpPr/>
          <p:nvPr/>
        </p:nvSpPr>
        <p:spPr>
          <a:xfrm>
            <a:off x="3837450" y="1061163"/>
            <a:ext cx="2058017" cy="101596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Equation for Cellular Respiration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475850"/>
            <a:ext cx="85017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C</a:t>
            </a:r>
            <a:r>
              <a:rPr lang="en" sz="2800" baseline="-25000">
                <a:solidFill>
                  <a:schemeClr val="lt1"/>
                </a:solidFill>
              </a:rPr>
              <a:t>6</a:t>
            </a:r>
            <a:r>
              <a:rPr lang="en" sz="2800">
                <a:solidFill>
                  <a:schemeClr val="lt1"/>
                </a:solidFill>
              </a:rPr>
              <a:t>H</a:t>
            </a:r>
            <a:r>
              <a:rPr lang="en" sz="2800" baseline="-25000">
                <a:solidFill>
                  <a:schemeClr val="lt1"/>
                </a:solidFill>
              </a:rPr>
              <a:t>12</a:t>
            </a:r>
            <a:r>
              <a:rPr lang="en" sz="2800">
                <a:solidFill>
                  <a:schemeClr val="lt1"/>
                </a:solidFill>
              </a:rPr>
              <a:t>O</a:t>
            </a:r>
            <a:r>
              <a:rPr lang="en" sz="2800" baseline="-25000">
                <a:solidFill>
                  <a:schemeClr val="lt1"/>
                </a:solidFill>
              </a:rPr>
              <a:t>6</a:t>
            </a:r>
            <a:r>
              <a:rPr lang="en" sz="2800">
                <a:solidFill>
                  <a:schemeClr val="lt1"/>
                </a:solidFill>
              </a:rPr>
              <a:t> + 6O</a:t>
            </a:r>
            <a:r>
              <a:rPr lang="en" sz="2800" baseline="-25000">
                <a:solidFill>
                  <a:schemeClr val="lt1"/>
                </a:solidFill>
              </a:rPr>
              <a:t>2</a:t>
            </a:r>
            <a:r>
              <a:rPr lang="en" sz="2800">
                <a:solidFill>
                  <a:schemeClr val="lt1"/>
                </a:solidFill>
              </a:rPr>
              <a:t> → 6CO</a:t>
            </a:r>
            <a:r>
              <a:rPr lang="en" sz="2800" baseline="-25000">
                <a:solidFill>
                  <a:schemeClr val="lt1"/>
                </a:solidFill>
              </a:rPr>
              <a:t>2</a:t>
            </a:r>
            <a:r>
              <a:rPr lang="en" sz="2800">
                <a:solidFill>
                  <a:schemeClr val="lt1"/>
                </a:solidFill>
              </a:rPr>
              <a:t> + 6H</a:t>
            </a:r>
            <a:r>
              <a:rPr lang="en" sz="2800" baseline="-25000">
                <a:solidFill>
                  <a:schemeClr val="lt1"/>
                </a:solidFill>
              </a:rPr>
              <a:t>2</a:t>
            </a:r>
            <a:r>
              <a:rPr lang="en" sz="2800">
                <a:solidFill>
                  <a:schemeClr val="lt1"/>
                </a:solidFill>
              </a:rPr>
              <a:t>O + 36 ATP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Reactants: Glucose and Oxygen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Products: Carbon Dioxide (waste), Water and Energy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7780781" y="1475850"/>
            <a:ext cx="543353" cy="63130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Where Does Cellular Respiration Take Place?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7200" y="147585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It actually takes place in two parts of the cell: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Starts in the cytoplasm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Moves to the </a:t>
            </a:r>
            <a:r>
              <a:rPr lang="en" sz="2800" u="sng">
                <a:solidFill>
                  <a:schemeClr val="lt1"/>
                </a:solidFill>
              </a:rPr>
              <a:t>mitochondria</a:t>
            </a:r>
            <a:r>
              <a:rPr lang="en" sz="2800">
                <a:solidFill>
                  <a:schemeClr val="lt1"/>
                </a:solidFill>
              </a:rPr>
              <a:t> if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      oxygen is present.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025" y="2091025"/>
            <a:ext cx="2539575" cy="27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5001081" y="3909300"/>
            <a:ext cx="543353" cy="63130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p21"/>
          <p:cNvCxnSpPr/>
          <p:nvPr/>
        </p:nvCxnSpPr>
        <p:spPr>
          <a:xfrm rot="10800000">
            <a:off x="4679850" y="3577500"/>
            <a:ext cx="317400" cy="361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050" y="507775"/>
            <a:ext cx="4828032" cy="437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Mitochondria Structure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851175" y="147585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Smooth outer Membrane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Folded inner membrane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Folds </a:t>
            </a:r>
            <a:r>
              <a:rPr lang="en" sz="2800" u="sng">
                <a:solidFill>
                  <a:schemeClr val="lt1"/>
                </a:solidFill>
              </a:rPr>
              <a:t>increase surface area</a:t>
            </a:r>
            <a:r>
              <a:rPr lang="en" sz="2800">
                <a:solidFill>
                  <a:schemeClr val="lt1"/>
                </a:solidFill>
              </a:rPr>
              <a:t> and allow for more ATP production.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329700" y="2694525"/>
            <a:ext cx="521486" cy="55472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Fermentation</a:t>
            </a:r>
            <a:endParaRPr sz="3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697975" y="1202275"/>
            <a:ext cx="4058400" cy="3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Occurs when O</a:t>
            </a:r>
            <a:r>
              <a:rPr lang="en" sz="2800" baseline="-25000">
                <a:solidFill>
                  <a:schemeClr val="lt1"/>
                </a:solidFill>
              </a:rPr>
              <a:t>2 </a:t>
            </a:r>
            <a:r>
              <a:rPr lang="en" sz="2800" u="sng">
                <a:solidFill>
                  <a:schemeClr val="lt1"/>
                </a:solidFill>
              </a:rPr>
              <a:t>NOT</a:t>
            </a:r>
            <a:r>
              <a:rPr lang="en" sz="2800">
                <a:solidFill>
                  <a:schemeClr val="lt1"/>
                </a:solidFill>
              </a:rPr>
              <a:t> present (anaerobic)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Makes only </a:t>
            </a:r>
            <a:r>
              <a:rPr lang="en" sz="2800" u="sng">
                <a:solidFill>
                  <a:schemeClr val="lt1"/>
                </a:solidFill>
              </a:rPr>
              <a:t>2 ATP</a:t>
            </a:r>
            <a:r>
              <a:rPr lang="en" sz="2800">
                <a:solidFill>
                  <a:schemeClr val="lt1"/>
                </a:solidFill>
              </a:rPr>
              <a:t> molecules.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Happens only in the cytoplasm.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5358400" y="1202275"/>
            <a:ext cx="3206400" cy="2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Two Types:</a:t>
            </a:r>
            <a:endParaRPr sz="2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niglet"/>
              <a:buChar char="✘"/>
            </a:pPr>
            <a:r>
              <a:rPr lang="en" sz="2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Lactic Acid Fermentation</a:t>
            </a:r>
            <a:endParaRPr sz="2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niglet"/>
              <a:buChar char="✘"/>
            </a:pPr>
            <a:r>
              <a:rPr lang="en" sz="2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Alcoholic Fermentation </a:t>
            </a: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251552" y="2497600"/>
            <a:ext cx="390166" cy="47808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Lactic Acid Fermentation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57200" y="147585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600"/>
              <a:buChar char="✘"/>
            </a:pPr>
            <a:r>
              <a:rPr lang="en" sz="2600">
                <a:solidFill>
                  <a:schemeClr val="lt1"/>
                </a:solidFill>
              </a:rPr>
              <a:t>Occurs in the muscles of animals when oxygen runs out.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✘"/>
            </a:pPr>
            <a:r>
              <a:rPr lang="en" sz="2600">
                <a:solidFill>
                  <a:schemeClr val="lt1"/>
                </a:solidFill>
              </a:rPr>
              <a:t>Responsible for the burning 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      feeling after exercising.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600"/>
              <a:buChar char="✘"/>
            </a:pPr>
            <a:r>
              <a:rPr lang="en" sz="2600">
                <a:solidFill>
                  <a:schemeClr val="lt1"/>
                </a:solidFill>
              </a:rPr>
              <a:t>Also, occurs in bacteria. 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      Used in the production of yogurt and cheese.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400" y="2362525"/>
            <a:ext cx="2518998" cy="17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C66"/>
                </a:solidFill>
                <a:latin typeface="Sniglet"/>
                <a:ea typeface="Sniglet"/>
                <a:cs typeface="Sniglet"/>
                <a:sym typeface="Sniglet"/>
              </a:rPr>
              <a:t>Alcoholic Fermentation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457200" y="147585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Occurs in bacteria and yeast.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Used for the production of alcoholic beverages and making bread rise.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200" y="2744299"/>
            <a:ext cx="3315876" cy="22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75" y="152400"/>
            <a:ext cx="629985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-126400" y="40985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</a:rPr>
              <a:t>What is ATP</a:t>
            </a:r>
            <a:endParaRPr sz="3000">
              <a:solidFill>
                <a:srgbClr val="FF9900"/>
              </a:solidFill>
            </a:endParaRP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7200" y="11366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Adenosine Triphosphate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It is an energy molecule! </a:t>
            </a:r>
            <a:endParaRPr sz="2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All living organisms need energy for their life processes.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2385539" y="17643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-71650" y="5174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Chemical Structure of ATP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9" name="Google Shape;59;p13" descr="AT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025" y="1826675"/>
            <a:ext cx="4636925" cy="31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 flipH="1">
            <a:off x="6638750" y="1695250"/>
            <a:ext cx="886500" cy="8100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61;p13"/>
          <p:cNvCxnSpPr/>
          <p:nvPr/>
        </p:nvCxnSpPr>
        <p:spPr>
          <a:xfrm flipH="1">
            <a:off x="6528650" y="4026250"/>
            <a:ext cx="996600" cy="213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62;p13"/>
          <p:cNvCxnSpPr/>
          <p:nvPr/>
        </p:nvCxnSpPr>
        <p:spPr>
          <a:xfrm>
            <a:off x="1911025" y="2942850"/>
            <a:ext cx="769200" cy="5088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149225" y="2581700"/>
            <a:ext cx="18384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Phosphates</a:t>
            </a:r>
            <a:endParaRPr sz="24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525250" y="1184950"/>
            <a:ext cx="1401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Adenine</a:t>
            </a:r>
            <a:endParaRPr sz="24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710350" y="3741400"/>
            <a:ext cx="1216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Ribose</a:t>
            </a:r>
            <a:endParaRPr sz="24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-60725" y="2875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Structure of ATP</a:t>
            </a:r>
            <a:endParaRPr sz="3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900" y="1429500"/>
            <a:ext cx="597217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5953166" y="89950"/>
            <a:ext cx="860761" cy="94871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0" y="40795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C66"/>
                </a:solidFill>
                <a:latin typeface="Sniglet"/>
                <a:ea typeface="Sniglet"/>
                <a:cs typeface="Sniglet"/>
                <a:sym typeface="Sniglet"/>
              </a:rPr>
              <a:t>How Do We Get Energy From ATP?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3200" y="1399800"/>
            <a:ext cx="8229600" cy="31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By breaking the high- energy bonds between the last two phosphates in ATP.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ATP - P → ADP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ADP=Adenosine Diphosphate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-6000" y="58305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C66"/>
                </a:solidFill>
                <a:latin typeface="Sniglet"/>
                <a:ea typeface="Sniglet"/>
                <a:cs typeface="Sniglet"/>
                <a:sym typeface="Sniglet"/>
              </a:rPr>
              <a:t>How is ATP Re-Made?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57200" y="1334125"/>
            <a:ext cx="8229600" cy="31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The reverse of the previous process occurs.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ADP + P → ATP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-6000" y="4736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CC66"/>
                </a:solidFill>
                <a:latin typeface="Sniglet"/>
                <a:ea typeface="Sniglet"/>
                <a:cs typeface="Sniglet"/>
                <a:sym typeface="Sniglet"/>
              </a:rPr>
              <a:t>The ADP-ATP Cycle</a:t>
            </a:r>
            <a:endParaRPr sz="28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613" y="1222150"/>
            <a:ext cx="6934763" cy="35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Sniglet"/>
                <a:ea typeface="Sniglet"/>
                <a:cs typeface="Sniglet"/>
                <a:sym typeface="Sniglet"/>
              </a:rPr>
              <a:t>When is ATP Made in the Body?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57200" y="147585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During a process called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lt1"/>
                </a:solidFill>
              </a:rPr>
              <a:t>Cellular Respiration</a:t>
            </a:r>
            <a:r>
              <a:rPr lang="en" sz="2800">
                <a:solidFill>
                  <a:schemeClr val="lt1"/>
                </a:solidFill>
              </a:rPr>
              <a:t> that takes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place in </a:t>
            </a:r>
            <a:r>
              <a:rPr lang="en" sz="2800" u="sng">
                <a:solidFill>
                  <a:schemeClr val="lt1"/>
                </a:solidFill>
              </a:rPr>
              <a:t>ALL</a:t>
            </a:r>
            <a:r>
              <a:rPr lang="en" sz="2800">
                <a:solidFill>
                  <a:schemeClr val="lt1"/>
                </a:solidFill>
              </a:rPr>
              <a:t> living organisms.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400" y="1225700"/>
            <a:ext cx="3241049" cy="36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091922" y="374525"/>
            <a:ext cx="819242" cy="95839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-6000" y="475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C66"/>
                </a:solidFill>
                <a:latin typeface="Sniglet"/>
                <a:ea typeface="Sniglet"/>
                <a:cs typeface="Sniglet"/>
                <a:sym typeface="Sniglet"/>
              </a:rPr>
              <a:t>Cellular Respiration</a:t>
            </a:r>
            <a:endParaRPr sz="3000">
              <a:solidFill>
                <a:srgbClr val="FF99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57200" y="147585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A metabolic pathway that takes place in the presence of oxygen (aerobic).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✘"/>
            </a:pPr>
            <a:r>
              <a:rPr lang="en" sz="2800">
                <a:solidFill>
                  <a:schemeClr val="lt1"/>
                </a:solidFill>
              </a:rPr>
              <a:t>Breakdown of one glucose molecule produces 36-38 ATP molecules.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       Note: Aerobic = 36 ATP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672781" y="4122000"/>
            <a:ext cx="543353" cy="63130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Walter Turncoat</vt:lpstr>
      <vt:lpstr>Arial</vt:lpstr>
      <vt:lpstr>Sniglet</vt:lpstr>
      <vt:lpstr>Ursula template</vt:lpstr>
      <vt:lpstr>ATP  and  Cellular Respiration</vt:lpstr>
      <vt:lpstr>What is ATP</vt:lpstr>
      <vt:lpstr>Chemical Structure of ATP</vt:lpstr>
      <vt:lpstr>Structure of ATP</vt:lpstr>
      <vt:lpstr>How Do We Get Energy From ATP?</vt:lpstr>
      <vt:lpstr>How is ATP Re-Made?</vt:lpstr>
      <vt:lpstr>The ADP-ATP Cycle</vt:lpstr>
      <vt:lpstr>When is ATP Made in the Body?</vt:lpstr>
      <vt:lpstr>Cellular Respiration</vt:lpstr>
      <vt:lpstr>Equation for Cellular Respiration</vt:lpstr>
      <vt:lpstr>Where Does Cellular Respiration Take Place?</vt:lpstr>
      <vt:lpstr>PowerPoint Presentation</vt:lpstr>
      <vt:lpstr>Mitochondria Structure</vt:lpstr>
      <vt:lpstr>Fermentation</vt:lpstr>
      <vt:lpstr>Lactic Acid Fermentation</vt:lpstr>
      <vt:lpstr>Alcoholic Fermentation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 and  Cellular Respiration</dc:title>
  <dc:creator>Mateola, Adefunmilayo</dc:creator>
  <cp:lastModifiedBy>Mateola, Adefunmilayo</cp:lastModifiedBy>
  <cp:revision>1</cp:revision>
  <dcterms:modified xsi:type="dcterms:W3CDTF">2019-02-20T12:41:13Z</dcterms:modified>
</cp:coreProperties>
</file>