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8b1HAIfX0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94833" y="18642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 u="sng"/>
              <a:t>Photosynthesis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1600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Draw and Label</a:t>
            </a:r>
          </a:p>
        </p:txBody>
      </p:sp>
      <p:pic>
        <p:nvPicPr>
          <p:cNvPr id="117" name="Shape 117" descr="File:Leaf anatomy universal.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87" y="657175"/>
            <a:ext cx="8583724" cy="44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Photosynthesis Reaction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 baseline="-2500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000" b="1" baseline="-2500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algn="l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4" name="Shape 124" descr="Op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44025"/>
            <a:ext cx="8154125" cy="11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Photosynthesis Reaction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2232550"/>
            <a:ext cx="8520600" cy="233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Plant captures light energy and uses that energy to make glucose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Sunlight provides the energy needed to change molecules of carbon dioxide and water into glucose 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Oxygen is released in this reaction as waste product </a:t>
            </a:r>
          </a:p>
        </p:txBody>
      </p:sp>
      <p:pic>
        <p:nvPicPr>
          <p:cNvPr id="131" name="Shape 131" descr="Op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62" y="1117775"/>
            <a:ext cx="8154125" cy="11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Photosynthesis Reaction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2291975"/>
            <a:ext cx="8520600" cy="227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(reactants)  → (products)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Reactants = Water, carbon dioxide, sunlight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Products = Glucose, oxygen </a:t>
            </a:r>
          </a:p>
        </p:txBody>
      </p:sp>
      <p:pic>
        <p:nvPicPr>
          <p:cNvPr id="138" name="Shape 138" descr="Op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62" y="1117775"/>
            <a:ext cx="8154125" cy="11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Photosynthesis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Video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385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Reactants and Products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2137550"/>
            <a:ext cx="4996500" cy="243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</a:t>
            </a:r>
            <a:r>
              <a:rPr lang="en" baseline="-25000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 - Enters through stomata from the air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</a:t>
            </a:r>
            <a:r>
              <a:rPr lang="en" baseline="-25000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O - Xylem carries up from the soil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Sunlight - Trapped by chlorophyll in chloroplasts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O2 - Exits through stomata</a:t>
            </a:r>
          </a:p>
        </p:txBody>
      </p:sp>
      <p:pic>
        <p:nvPicPr>
          <p:cNvPr id="151" name="Shape 151" descr="File:Photosynthesi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591" y="59375"/>
            <a:ext cx="370841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Ope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75" y="1017725"/>
            <a:ext cx="5094225" cy="11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Practice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Draw a picture of a leaf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Label where reactants enter a plant 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Label where products exit a plant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Factors Affecting Photosynthesis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 u="sng">
                <a:solidFill>
                  <a:srgbClr val="000000"/>
                </a:solidFill>
              </a:rPr>
              <a:t>Light intensity and temperature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As light intensity increases, photosynthesis rate increases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As temperature increases, photosynthesis rate increases</a:t>
            </a:r>
          </a:p>
          <a:p>
            <a:pPr marL="1371600" lvl="2" indent="-342900" rtl="0">
              <a:spcBef>
                <a:spcPts val="0"/>
              </a:spcBef>
              <a:buClr>
                <a:srgbClr val="000000"/>
              </a:buClr>
              <a:buSzPct val="100000"/>
              <a:buAutoNum type="romanLcPeriod"/>
            </a:pPr>
            <a:r>
              <a:rPr lang="en" sz="1800">
                <a:solidFill>
                  <a:srgbClr val="000000"/>
                </a:solidFill>
              </a:rPr>
              <a:t>If temperature increases TOO much, the enzymes denature and photosynthesis rate decreases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 u="sng">
                <a:solidFill>
                  <a:srgbClr val="000000"/>
                </a:solidFill>
              </a:rPr>
              <a:t>Carbon dioxide level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As CO</a:t>
            </a:r>
            <a:r>
              <a:rPr lang="en" sz="1800" baseline="-25000">
                <a:solidFill>
                  <a:srgbClr val="000000"/>
                </a:solidFill>
              </a:rPr>
              <a:t>2</a:t>
            </a:r>
            <a:r>
              <a:rPr lang="en" sz="1800">
                <a:solidFill>
                  <a:srgbClr val="000000"/>
                </a:solidFill>
              </a:rPr>
              <a:t> levels increase, the rate of photosynthesis increases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b="1" u="sng">
                <a:solidFill>
                  <a:srgbClr val="000000"/>
                </a:solidFill>
              </a:rPr>
              <a:t>Water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As water levels decrease, the rate of photosynthesis decreases</a:t>
            </a:r>
          </a:p>
          <a:p>
            <a:pPr marL="457200" lvl="0" indent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Photosynthesis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>
                <a:solidFill>
                  <a:schemeClr val="dk1"/>
                </a:solidFill>
              </a:rPr>
              <a:t>Photosynthesis</a:t>
            </a:r>
            <a:r>
              <a:rPr lang="en">
                <a:solidFill>
                  <a:schemeClr val="dk1"/>
                </a:solidFill>
              </a:rPr>
              <a:t> - a process used by plants and other autotrophs to convert the light energy captured from the sun into chemical energy that can be used to fuel the organism’s activities.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*It is the way plants make food!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*The most important chemical reaction on our planet!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61" name="Shape 61" descr="... Foliage, Photosynthes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519" y="2113800"/>
            <a:ext cx="2076325" cy="27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Photosynthesis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Photosynthesis occurs in the </a:t>
            </a:r>
            <a:r>
              <a:rPr lang="en" b="1" u="sng">
                <a:solidFill>
                  <a:schemeClr val="dk1"/>
                </a:solidFill>
              </a:rPr>
              <a:t>chloroplast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chloroplast is filled with a light absorbing pigment called </a:t>
            </a:r>
            <a:r>
              <a:rPr lang="en" b="1" u="sng">
                <a:solidFill>
                  <a:schemeClr val="dk1"/>
                </a:solidFill>
              </a:rPr>
              <a:t>chlorophyll</a:t>
            </a:r>
          </a:p>
        </p:txBody>
      </p:sp>
      <p:pic>
        <p:nvPicPr>
          <p:cNvPr id="68" name="Shape 68" descr="Chloroplast-new.jp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974" y="2232543"/>
            <a:ext cx="3590050" cy="240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806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Chloroplast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053350"/>
            <a:ext cx="4450200" cy="380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Chloroplasts are found in high concentration in the leaves of plants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Green color due to the pigment </a:t>
            </a:r>
            <a:r>
              <a:rPr lang="en" i="1">
                <a:solidFill>
                  <a:schemeClr val="dk1"/>
                </a:solidFill>
              </a:rPr>
              <a:t>chlorophyll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Two membranes cover the outside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i="1">
                <a:solidFill>
                  <a:schemeClr val="dk1"/>
                </a:solidFill>
              </a:rPr>
              <a:t>Thylakoid </a:t>
            </a:r>
            <a:r>
              <a:rPr lang="en">
                <a:solidFill>
                  <a:schemeClr val="dk1"/>
                </a:solidFill>
              </a:rPr>
              <a:t>are stacked inside and chlorophyll is embedded there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Thylakoids are surrounded by jelly-like substance call </a:t>
            </a:r>
            <a:r>
              <a:rPr lang="en" i="1">
                <a:solidFill>
                  <a:schemeClr val="dk1"/>
                </a:solidFill>
              </a:rPr>
              <a:t>stroma</a:t>
            </a:r>
          </a:p>
        </p:txBody>
      </p:sp>
      <p:pic>
        <p:nvPicPr>
          <p:cNvPr id="75" name="Shape 75" descr="File:Figure 08 01 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749" y="1053350"/>
            <a:ext cx="4144499" cy="325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Chlorophyll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chlorophyll in the leaf absorbs the light emitted by the sun.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most absorbed colors are red and blue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most reflected color is green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This is why when you look at a plant you see green </a:t>
            </a:r>
          </a:p>
        </p:txBody>
      </p:sp>
      <p:pic>
        <p:nvPicPr>
          <p:cNvPr id="82" name="Shape 82" descr="The parallel veins within a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550" y="1590050"/>
            <a:ext cx="2522578" cy="336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Leaf Structure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877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Many plant cells make up a single leaf from a plant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top of the leaf is covered with a </a:t>
            </a:r>
            <a:r>
              <a:rPr lang="en" b="1" u="sng">
                <a:solidFill>
                  <a:schemeClr val="dk1"/>
                </a:solidFill>
              </a:rPr>
              <a:t>waxy cuticle</a:t>
            </a:r>
            <a:r>
              <a:rPr lang="en">
                <a:solidFill>
                  <a:schemeClr val="dk1"/>
                </a:solidFill>
              </a:rPr>
              <a:t> (lipid) to prevent the loss of water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89" name="Shape 89" descr="Fine scale diagram of leaf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576" y="648525"/>
            <a:ext cx="5882825" cy="392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Leaf Structure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2877900" cy="375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bottom/underside of the leaves are porous and have openings called </a:t>
            </a:r>
            <a:r>
              <a:rPr lang="en" b="1" u="sng">
                <a:solidFill>
                  <a:schemeClr val="dk1"/>
                </a:solidFill>
              </a:rPr>
              <a:t>stomata</a:t>
            </a:r>
            <a:r>
              <a:rPr lang="en">
                <a:solidFill>
                  <a:schemeClr val="dk1"/>
                </a:solidFill>
              </a:rPr>
              <a:t> (controlled by </a:t>
            </a:r>
            <a:r>
              <a:rPr lang="en" b="1" u="sng">
                <a:solidFill>
                  <a:schemeClr val="dk1"/>
                </a:solidFill>
              </a:rPr>
              <a:t>guard cells</a:t>
            </a:r>
            <a:r>
              <a:rPr lang="en">
                <a:solidFill>
                  <a:schemeClr val="dk1"/>
                </a:solidFill>
              </a:rPr>
              <a:t>)</a:t>
            </a:r>
            <a:r>
              <a:rPr lang="en" b="1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that allow for the gas exchange </a:t>
            </a:r>
            <a:r>
              <a:rPr lang="en" i="1">
                <a:solidFill>
                  <a:schemeClr val="dk1"/>
                </a:solidFill>
              </a:rPr>
              <a:t>(CO2 in, O2 out)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Some cells are packed tightly, while some are “spongy” and allow air to get to all of the cells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96" name="Shape 96" descr="Fine scale diagram of leaf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576" y="648525"/>
            <a:ext cx="5882825" cy="392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Leaf Structure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950025"/>
            <a:ext cx="2877900" cy="412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i="1" u="sng">
                <a:solidFill>
                  <a:schemeClr val="dk1"/>
                </a:solidFill>
              </a:rPr>
              <a:t>Palisade layer</a:t>
            </a:r>
            <a:r>
              <a:rPr lang="en">
                <a:solidFill>
                  <a:schemeClr val="dk1"/>
                </a:solidFill>
              </a:rPr>
              <a:t> - most photosynthesis occurs here!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Closely packed cells prevents wasted sunlight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Located at top of leaf where sun hits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Lots of chloroplasts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Large/long cells to increase surface area and light absorption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03" name="Shape 103" descr="Fine scale diagram of leaf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576" y="648525"/>
            <a:ext cx="5882825" cy="392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Leaf Structure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068775"/>
            <a:ext cx="2877900" cy="400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Vascular tissue - </a:t>
            </a:r>
            <a:r>
              <a:rPr lang="en" b="1" u="sng">
                <a:solidFill>
                  <a:schemeClr val="dk1"/>
                </a:solidFill>
              </a:rPr>
              <a:t>Xylem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 b="1" u="sng">
                <a:solidFill>
                  <a:schemeClr val="dk1"/>
                </a:solidFill>
              </a:rPr>
              <a:t>Phloem</a:t>
            </a:r>
            <a:r>
              <a:rPr lang="en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Xylem = carries water up the plant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Phloem = carries nutrients/food down plant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0" name="Shape 110" descr="Fine scale diagram of leaf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348" y="149750"/>
            <a:ext cx="3321475" cy="221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File:Botana curus X dicot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1924" y="1780075"/>
            <a:ext cx="3029498" cy="302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On-screen Show (16:9)</PresentationFormat>
  <Paragraphs>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Photosynthesis</vt:lpstr>
      <vt:lpstr>Photosynthesis</vt:lpstr>
      <vt:lpstr>Photosynthesis </vt:lpstr>
      <vt:lpstr>Chloroplast</vt:lpstr>
      <vt:lpstr>Chlorophyll</vt:lpstr>
      <vt:lpstr>Leaf Structure </vt:lpstr>
      <vt:lpstr>Leaf Structure </vt:lpstr>
      <vt:lpstr>Leaf Structure </vt:lpstr>
      <vt:lpstr>Leaf Structure </vt:lpstr>
      <vt:lpstr>Draw and Label</vt:lpstr>
      <vt:lpstr>Photosynthesis Reaction</vt:lpstr>
      <vt:lpstr>Photosynthesis Reaction</vt:lpstr>
      <vt:lpstr>Photosynthesis Reaction</vt:lpstr>
      <vt:lpstr>Photosynthesis</vt:lpstr>
      <vt:lpstr>Reactants and Products</vt:lpstr>
      <vt:lpstr>Practice</vt:lpstr>
      <vt:lpstr>Factors Affecting Photosynthesis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Owner</dc:creator>
  <cp:lastModifiedBy>Yemi Mateola</cp:lastModifiedBy>
  <cp:revision>1</cp:revision>
  <dcterms:modified xsi:type="dcterms:W3CDTF">2017-09-24T23:26:04Z</dcterms:modified>
</cp:coreProperties>
</file>