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5143500" type="screen16x9"/>
  <p:notesSz cx="6858000" cy="9144000"/>
  <p:embeddedFontLst>
    <p:embeddedFont>
      <p:font typeface="PT Sans Narrow" panose="020B0604020202020204" charset="0"/>
      <p:regular r:id="rId39"/>
      <p:bold r:id="rId40"/>
    </p:embeddedFont>
    <p:embeddedFont>
      <p:font typeface="Open Sans" panose="020B060402020202020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FB249AC-8DCD-4DFD-96CE-0427981B4C80}">
  <a:tblStyle styleId="{5FB249AC-8DCD-4DFD-96CE-0427981B4C80}"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2" d="100"/>
          <a:sy n="102" d="100"/>
        </p:scale>
        <p:origin x="4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60289601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91097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076034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539334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98815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934251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846062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06394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869972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0813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997669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8" name="Shape 1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069082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94093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652516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Shape 2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610226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700438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6" name="Shape 2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0983427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3" name="Shape 22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0890955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1" name="Shape 23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1402701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8" name="Shape 23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400412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5" name="Shape 24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2130880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3" name="Shape 2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050932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9" name="Shape 2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06505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051035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4" name="Shape 2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694331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9" name="Shape 2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4078029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5" name="Shape 2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7709747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4" name="Shape 2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2231395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0" name="Shape 2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820319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3" name="Shape 3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844457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8" name="Shape 3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38246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799634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844181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181827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371623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383592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703342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cxnSp>
        <p:nvCxnSpPr>
          <p:cNvPr id="10" name="Shape 10"/>
          <p:cNvCxnSpPr/>
          <p:nvPr/>
        </p:nvCxnSpPr>
        <p:spPr>
          <a:xfrm>
            <a:off x="7007735" y="3176887"/>
            <a:ext cx="562200" cy="0"/>
          </a:xfrm>
          <a:prstGeom prst="straightConnector1">
            <a:avLst/>
          </a:prstGeom>
          <a:noFill/>
          <a:ln w="76200" cap="flat" cmpd="sng">
            <a:solidFill>
              <a:schemeClr val="lt2"/>
            </a:solidFill>
            <a:prstDash val="solid"/>
            <a:round/>
            <a:headEnd type="none" w="med" len="med"/>
            <a:tailEnd type="none" w="med" len="med"/>
          </a:ln>
        </p:spPr>
      </p:cxnSp>
      <p:cxnSp>
        <p:nvCxnSpPr>
          <p:cNvPr id="11" name="Shape 11"/>
          <p:cNvCxnSpPr/>
          <p:nvPr/>
        </p:nvCxnSpPr>
        <p:spPr>
          <a:xfrm>
            <a:off x="1575034" y="3158251"/>
            <a:ext cx="562200" cy="0"/>
          </a:xfrm>
          <a:prstGeom prst="straightConnector1">
            <a:avLst/>
          </a:prstGeom>
          <a:noFill/>
          <a:ln w="76200" cap="flat" cmpd="sng">
            <a:solidFill>
              <a:schemeClr val="lt2"/>
            </a:solidFill>
            <a:prstDash val="solid"/>
            <a:round/>
            <a:headEnd type="none" w="med" len="med"/>
            <a:tailEnd type="none" w="med" len="med"/>
          </a:ln>
        </p:spPr>
      </p:cxnSp>
      <p:grpSp>
        <p:nvGrpSpPr>
          <p:cNvPr id="12" name="Shape 12"/>
          <p:cNvGrpSpPr/>
          <p:nvPr/>
        </p:nvGrpSpPr>
        <p:grpSpPr>
          <a:xfrm>
            <a:off x="1004144" y="1022025"/>
            <a:ext cx="7136667" cy="152400"/>
            <a:chOff x="1346428" y="1011300"/>
            <a:chExt cx="6452100" cy="152400"/>
          </a:xfrm>
        </p:grpSpPr>
        <p:cxnSp>
          <p:nvCxnSpPr>
            <p:cNvPr id="13" name="Shape 13"/>
            <p:cNvCxnSpPr/>
            <p:nvPr/>
          </p:nvCxnSpPr>
          <p:spPr>
            <a:xfrm rot="10800000">
              <a:off x="1346428" y="1011300"/>
              <a:ext cx="6452100" cy="0"/>
            </a:xfrm>
            <a:prstGeom prst="straightConnector1">
              <a:avLst/>
            </a:prstGeom>
            <a:noFill/>
            <a:ln w="76200" cap="flat" cmpd="sng">
              <a:solidFill>
                <a:schemeClr val="accent3"/>
              </a:solidFill>
              <a:prstDash val="solid"/>
              <a:round/>
              <a:headEnd type="none" w="med" len="med"/>
              <a:tailEnd type="none" w="med" len="med"/>
            </a:ln>
          </p:spPr>
        </p:cxnSp>
        <p:cxnSp>
          <p:nvCxnSpPr>
            <p:cNvPr id="14" name="Shape 14"/>
            <p:cNvCxnSpPr/>
            <p:nvPr/>
          </p:nvCxnSpPr>
          <p:spPr>
            <a:xfrm rot="10800000">
              <a:off x="1346428" y="1163700"/>
              <a:ext cx="6452100" cy="0"/>
            </a:xfrm>
            <a:prstGeom prst="straightConnector1">
              <a:avLst/>
            </a:prstGeom>
            <a:noFill/>
            <a:ln w="9525" cap="flat" cmpd="sng">
              <a:solidFill>
                <a:schemeClr val="accent3"/>
              </a:solidFill>
              <a:prstDash val="solid"/>
              <a:round/>
              <a:headEnd type="none" w="med" len="med"/>
              <a:tailEnd type="none" w="med" len="med"/>
            </a:ln>
          </p:spPr>
        </p:cxnSp>
      </p:grpSp>
      <p:grpSp>
        <p:nvGrpSpPr>
          <p:cNvPr id="15" name="Shape 15"/>
          <p:cNvGrpSpPr/>
          <p:nvPr/>
        </p:nvGrpSpPr>
        <p:grpSpPr>
          <a:xfrm>
            <a:off x="1004151" y="3969100"/>
            <a:ext cx="7136667" cy="152400"/>
            <a:chOff x="1346435" y="3969087"/>
            <a:chExt cx="6452100" cy="152400"/>
          </a:xfrm>
        </p:grpSpPr>
        <p:cxnSp>
          <p:nvCxnSpPr>
            <p:cNvPr id="16" name="Shape 16"/>
            <p:cNvCxnSpPr/>
            <p:nvPr/>
          </p:nvCxnSpPr>
          <p:spPr>
            <a:xfrm>
              <a:off x="1346435" y="4121487"/>
              <a:ext cx="6452100" cy="0"/>
            </a:xfrm>
            <a:prstGeom prst="straightConnector1">
              <a:avLst/>
            </a:prstGeom>
            <a:noFill/>
            <a:ln w="76200" cap="flat" cmpd="sng">
              <a:solidFill>
                <a:schemeClr val="accent3"/>
              </a:solidFill>
              <a:prstDash val="solid"/>
              <a:round/>
              <a:headEnd type="none" w="med" len="med"/>
              <a:tailEnd type="none" w="med" len="med"/>
            </a:ln>
          </p:spPr>
        </p:cxnSp>
        <p:cxnSp>
          <p:nvCxnSpPr>
            <p:cNvPr id="17" name="Shape 17"/>
            <p:cNvCxnSpPr/>
            <p:nvPr/>
          </p:nvCxnSpPr>
          <p:spPr>
            <a:xfrm>
              <a:off x="1346435" y="3969087"/>
              <a:ext cx="6452100" cy="0"/>
            </a:xfrm>
            <a:prstGeom prst="straightConnector1">
              <a:avLst/>
            </a:prstGeom>
            <a:noFill/>
            <a:ln w="9525" cap="flat" cmpd="sng">
              <a:solidFill>
                <a:schemeClr val="accent3"/>
              </a:solidFill>
              <a:prstDash val="solid"/>
              <a:round/>
              <a:headEnd type="none" w="med" len="med"/>
              <a:tailEnd type="none" w="med" len="med"/>
            </a:ln>
          </p:spPr>
        </p:cxnSp>
      </p:grpSp>
      <p:sp>
        <p:nvSpPr>
          <p:cNvPr id="18" name="Shape 18"/>
          <p:cNvSpPr txBox="1">
            <a:spLocks noGrp="1"/>
          </p:cNvSpPr>
          <p:nvPr>
            <p:ph type="ctrTitle"/>
          </p:nvPr>
        </p:nvSpPr>
        <p:spPr>
          <a:xfrm>
            <a:off x="1004150" y="1751764"/>
            <a:ext cx="7136700" cy="1022400"/>
          </a:xfrm>
          <a:prstGeom prst="rect">
            <a:avLst/>
          </a:prstGeom>
        </p:spPr>
        <p:txBody>
          <a:bodyPr lIns="91425" tIns="91425" rIns="91425" bIns="91425" anchor="b" anchorCtr="0"/>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a:endParaRPr/>
          </a:p>
        </p:txBody>
      </p:sp>
      <p:sp>
        <p:nvSpPr>
          <p:cNvPr id="19" name="Shape 19"/>
          <p:cNvSpPr txBox="1">
            <a:spLocks noGrp="1"/>
          </p:cNvSpPr>
          <p:nvPr>
            <p:ph type="subTitle" idx="1"/>
          </p:nvPr>
        </p:nvSpPr>
        <p:spPr>
          <a:xfrm>
            <a:off x="2137225" y="2850039"/>
            <a:ext cx="48705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400"/>
            </a:lvl1pPr>
            <a:lvl2pPr lvl="1" algn="ctr">
              <a:lnSpc>
                <a:spcPct val="100000"/>
              </a:lnSpc>
              <a:spcBef>
                <a:spcPts val="0"/>
              </a:spcBef>
              <a:spcAft>
                <a:spcPts val="0"/>
              </a:spcAft>
              <a:buSzPct val="100000"/>
              <a:buNone/>
              <a:defRPr sz="2400"/>
            </a:lvl2pPr>
            <a:lvl3pPr lvl="2" algn="ctr">
              <a:lnSpc>
                <a:spcPct val="100000"/>
              </a:lnSpc>
              <a:spcBef>
                <a:spcPts val="0"/>
              </a:spcBef>
              <a:spcAft>
                <a:spcPts val="0"/>
              </a:spcAft>
              <a:buSzPct val="100000"/>
              <a:buNone/>
              <a:defRPr sz="2400"/>
            </a:lvl3pPr>
            <a:lvl4pPr lvl="3" algn="ctr">
              <a:lnSpc>
                <a:spcPct val="100000"/>
              </a:lnSpc>
              <a:spcBef>
                <a:spcPts val="0"/>
              </a:spcBef>
              <a:spcAft>
                <a:spcPts val="0"/>
              </a:spcAft>
              <a:buSzPct val="100000"/>
              <a:buNone/>
              <a:defRPr sz="2400"/>
            </a:lvl4pPr>
            <a:lvl5pPr lvl="4" algn="ctr">
              <a:lnSpc>
                <a:spcPct val="100000"/>
              </a:lnSpc>
              <a:spcBef>
                <a:spcPts val="0"/>
              </a:spcBef>
              <a:spcAft>
                <a:spcPts val="0"/>
              </a:spcAft>
              <a:buSzPct val="100000"/>
              <a:buNone/>
              <a:defRPr sz="2400"/>
            </a:lvl5pPr>
            <a:lvl6pPr lvl="5" algn="ctr">
              <a:lnSpc>
                <a:spcPct val="100000"/>
              </a:lnSpc>
              <a:spcBef>
                <a:spcPts val="0"/>
              </a:spcBef>
              <a:spcAft>
                <a:spcPts val="0"/>
              </a:spcAft>
              <a:buSzPct val="100000"/>
              <a:buNone/>
              <a:defRPr sz="2400"/>
            </a:lvl6pPr>
            <a:lvl7pPr lvl="6" algn="ctr">
              <a:lnSpc>
                <a:spcPct val="100000"/>
              </a:lnSpc>
              <a:spcBef>
                <a:spcPts val="0"/>
              </a:spcBef>
              <a:spcAft>
                <a:spcPts val="0"/>
              </a:spcAft>
              <a:buSzPct val="100000"/>
              <a:buNone/>
              <a:defRPr sz="2400"/>
            </a:lvl7pPr>
            <a:lvl8pPr lvl="7" algn="ctr">
              <a:lnSpc>
                <a:spcPct val="100000"/>
              </a:lnSpc>
              <a:spcBef>
                <a:spcPts val="0"/>
              </a:spcBef>
              <a:spcAft>
                <a:spcPts val="0"/>
              </a:spcAft>
              <a:buSzPct val="100000"/>
              <a:buNone/>
              <a:defRPr sz="2400"/>
            </a:lvl8pPr>
            <a:lvl9pPr lvl="8" algn="ctr">
              <a:lnSpc>
                <a:spcPct val="100000"/>
              </a:lnSpc>
              <a:spcBef>
                <a:spcPts val="0"/>
              </a:spcBef>
              <a:spcAft>
                <a:spcPts val="0"/>
              </a:spcAft>
              <a:buSzPct val="100000"/>
              <a:buNone/>
              <a:defRPr sz="2400"/>
            </a:lvl9pPr>
          </a:lstStyle>
          <a:p>
            <a:endParaRPr/>
          </a:p>
        </p:txBody>
      </p:sp>
      <p:sp>
        <p:nvSpPr>
          <p:cNvPr id="20" name="Shape 2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5"/>
        <p:cNvGrpSpPr/>
        <p:nvPr/>
      </p:nvGrpSpPr>
      <p:grpSpPr>
        <a:xfrm>
          <a:off x="0" y="0"/>
          <a:ext cx="0" cy="0"/>
          <a:chOff x="0" y="0"/>
          <a:chExt cx="0" cy="0"/>
        </a:xfrm>
      </p:grpSpPr>
      <p:sp>
        <p:nvSpPr>
          <p:cNvPr id="56" name="Shape 56"/>
          <p:cNvSpPr/>
          <p:nvPr/>
        </p:nvSpPr>
        <p:spPr>
          <a:xfrm>
            <a:off x="-75"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57" name="Shape 57"/>
          <p:cNvSpPr txBox="1">
            <a:spLocks noGrp="1"/>
          </p:cNvSpPr>
          <p:nvPr>
            <p:ph type="title"/>
          </p:nvPr>
        </p:nvSpPr>
        <p:spPr>
          <a:xfrm>
            <a:off x="311700" y="1304850"/>
            <a:ext cx="8520600" cy="1538400"/>
          </a:xfrm>
          <a:prstGeom prst="rect">
            <a:avLst/>
          </a:prstGeom>
        </p:spPr>
        <p:txBody>
          <a:bodyPr lIns="91425" tIns="91425" rIns="91425" bIns="91425" anchor="ctr" anchorCtr="0"/>
          <a:lstStyle>
            <a:lvl1pPr lvl="0" algn="ctr">
              <a:spcBef>
                <a:spcPts val="0"/>
              </a:spcBef>
              <a:buClr>
                <a:schemeClr val="accent3"/>
              </a:buClr>
              <a:buSzPct val="100000"/>
              <a:defRPr sz="13000">
                <a:solidFill>
                  <a:schemeClr val="accent3"/>
                </a:solidFill>
              </a:defRPr>
            </a:lvl1pPr>
            <a:lvl2pPr lvl="1" algn="ctr">
              <a:spcBef>
                <a:spcPts val="0"/>
              </a:spcBef>
              <a:buClr>
                <a:schemeClr val="accent3"/>
              </a:buClr>
              <a:buSzPct val="100000"/>
              <a:defRPr sz="13000">
                <a:solidFill>
                  <a:schemeClr val="accent3"/>
                </a:solidFill>
              </a:defRPr>
            </a:lvl2pPr>
            <a:lvl3pPr lvl="2" algn="ctr">
              <a:spcBef>
                <a:spcPts val="0"/>
              </a:spcBef>
              <a:buClr>
                <a:schemeClr val="accent3"/>
              </a:buClr>
              <a:buSzPct val="100000"/>
              <a:defRPr sz="13000">
                <a:solidFill>
                  <a:schemeClr val="accent3"/>
                </a:solidFill>
              </a:defRPr>
            </a:lvl3pPr>
            <a:lvl4pPr lvl="3" algn="ctr">
              <a:spcBef>
                <a:spcPts val="0"/>
              </a:spcBef>
              <a:buClr>
                <a:schemeClr val="accent3"/>
              </a:buClr>
              <a:buSzPct val="100000"/>
              <a:defRPr sz="13000">
                <a:solidFill>
                  <a:schemeClr val="accent3"/>
                </a:solidFill>
              </a:defRPr>
            </a:lvl4pPr>
            <a:lvl5pPr lvl="4" algn="ctr">
              <a:spcBef>
                <a:spcPts val="0"/>
              </a:spcBef>
              <a:buClr>
                <a:schemeClr val="accent3"/>
              </a:buClr>
              <a:buSzPct val="100000"/>
              <a:defRPr sz="13000">
                <a:solidFill>
                  <a:schemeClr val="accent3"/>
                </a:solidFill>
              </a:defRPr>
            </a:lvl5pPr>
            <a:lvl6pPr lvl="5" algn="ctr">
              <a:spcBef>
                <a:spcPts val="0"/>
              </a:spcBef>
              <a:buClr>
                <a:schemeClr val="accent3"/>
              </a:buClr>
              <a:buSzPct val="100000"/>
              <a:defRPr sz="13000">
                <a:solidFill>
                  <a:schemeClr val="accent3"/>
                </a:solidFill>
              </a:defRPr>
            </a:lvl6pPr>
            <a:lvl7pPr lvl="6" algn="ctr">
              <a:spcBef>
                <a:spcPts val="0"/>
              </a:spcBef>
              <a:buClr>
                <a:schemeClr val="accent3"/>
              </a:buClr>
              <a:buSzPct val="100000"/>
              <a:defRPr sz="13000">
                <a:solidFill>
                  <a:schemeClr val="accent3"/>
                </a:solidFill>
              </a:defRPr>
            </a:lvl7pPr>
            <a:lvl8pPr lvl="7" algn="ctr">
              <a:spcBef>
                <a:spcPts val="0"/>
              </a:spcBef>
              <a:buClr>
                <a:schemeClr val="accent3"/>
              </a:buClr>
              <a:buSzPct val="100000"/>
              <a:defRPr sz="13000">
                <a:solidFill>
                  <a:schemeClr val="accent3"/>
                </a:solidFill>
              </a:defRPr>
            </a:lvl8pPr>
            <a:lvl9pPr lvl="8" algn="ctr">
              <a:spcBef>
                <a:spcPts val="0"/>
              </a:spcBef>
              <a:buClr>
                <a:schemeClr val="accent3"/>
              </a:buClr>
              <a:buSzPct val="100000"/>
              <a:defRPr sz="13000">
                <a:solidFill>
                  <a:schemeClr val="accent3"/>
                </a:solidFill>
              </a:defRPr>
            </a:lvl9pPr>
          </a:lstStyle>
          <a:p>
            <a:endParaRPr/>
          </a:p>
        </p:txBody>
      </p:sp>
      <p:sp>
        <p:nvSpPr>
          <p:cNvPr id="58" name="Shape 58"/>
          <p:cNvSpPr txBox="1">
            <a:spLocks noGrp="1"/>
          </p:cNvSpPr>
          <p:nvPr>
            <p:ph type="body" idx="1"/>
          </p:nvPr>
        </p:nvSpPr>
        <p:spPr>
          <a:xfrm>
            <a:off x="311700" y="2995650"/>
            <a:ext cx="8520600" cy="10716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9" name="Shape 5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0"/>
        <p:cNvGrpSpPr/>
        <p:nvPr/>
      </p:nvGrpSpPr>
      <p:grpSpPr>
        <a:xfrm>
          <a:off x="0" y="0"/>
          <a:ext cx="0" cy="0"/>
          <a:chOff x="0" y="0"/>
          <a:chExt cx="0" cy="0"/>
        </a:xfrm>
      </p:grpSpPr>
      <p:sp>
        <p:nvSpPr>
          <p:cNvPr id="61" name="Shape 6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1"/>
        <p:cNvGrpSpPr/>
        <p:nvPr/>
      </p:nvGrpSpPr>
      <p:grpSpPr>
        <a:xfrm>
          <a:off x="0" y="0"/>
          <a:ext cx="0" cy="0"/>
          <a:chOff x="0" y="0"/>
          <a:chExt cx="0" cy="0"/>
        </a:xfrm>
      </p:grpSpPr>
      <p:sp>
        <p:nvSpPr>
          <p:cNvPr id="22" name="Shape 22"/>
          <p:cNvSpPr/>
          <p:nvPr/>
        </p:nvSpPr>
        <p:spPr>
          <a:xfrm>
            <a:off x="-50" y="2571900"/>
            <a:ext cx="9144000" cy="25716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23" name="Shape 23"/>
          <p:cNvSpPr txBox="1">
            <a:spLocks noGrp="1"/>
          </p:cNvSpPr>
          <p:nvPr>
            <p:ph type="title"/>
          </p:nvPr>
        </p:nvSpPr>
        <p:spPr>
          <a:xfrm>
            <a:off x="311700" y="814800"/>
            <a:ext cx="8571300" cy="942000"/>
          </a:xfrm>
          <a:prstGeom prst="rect">
            <a:avLst/>
          </a:prstGeom>
        </p:spPr>
        <p:txBody>
          <a:bodyPr lIns="91425" tIns="91425" rIns="91425" bIns="91425" anchor="ctr"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5"/>
        <p:cNvGrpSpPr/>
        <p:nvPr/>
      </p:nvGrpSpPr>
      <p:grpSpPr>
        <a:xfrm>
          <a:off x="0" y="0"/>
          <a:ext cx="0" cy="0"/>
          <a:chOff x="0" y="0"/>
          <a:chExt cx="0" cy="0"/>
        </a:xfrm>
      </p:grpSpPr>
      <p:sp>
        <p:nvSpPr>
          <p:cNvPr id="26" name="Shape 26"/>
          <p:cNvSpPr/>
          <p:nvPr/>
        </p:nvSpPr>
        <p:spPr>
          <a:xfrm>
            <a:off x="-75" y="5045700"/>
            <a:ext cx="9144000" cy="978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27" name="Shape 27"/>
          <p:cNvSpPr txBox="1">
            <a:spLocks noGrp="1"/>
          </p:cNvSpPr>
          <p:nvPr>
            <p:ph type="title"/>
          </p:nvPr>
        </p:nvSpPr>
        <p:spPr>
          <a:xfrm>
            <a:off x="311700" y="445025"/>
            <a:ext cx="8520600" cy="70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311700" y="1266325"/>
            <a:ext cx="8520600" cy="330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9" name="Shape 2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445025"/>
            <a:ext cx="8520600" cy="70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2" name="Shape 32"/>
          <p:cNvSpPr txBox="1">
            <a:spLocks noGrp="1"/>
          </p:cNvSpPr>
          <p:nvPr>
            <p:ph type="body" idx="1"/>
          </p:nvPr>
        </p:nvSpPr>
        <p:spPr>
          <a:xfrm>
            <a:off x="311700" y="1266175"/>
            <a:ext cx="3999900" cy="33027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3" name="Shape 33"/>
          <p:cNvSpPr txBox="1">
            <a:spLocks noGrp="1"/>
          </p:cNvSpPr>
          <p:nvPr>
            <p:ph type="body" idx="2"/>
          </p:nvPr>
        </p:nvSpPr>
        <p:spPr>
          <a:xfrm>
            <a:off x="4832400" y="1266175"/>
            <a:ext cx="3999900" cy="33027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311700" y="445025"/>
            <a:ext cx="8520600" cy="70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7" name="Shape 3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0" name="Shape 4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1" name="Shape 4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6"/>
        </a:solidFill>
        <a:effectLst/>
      </p:bgPr>
    </p:bg>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90250" y="526350"/>
            <a:ext cx="5613600" cy="4090800"/>
          </a:xfrm>
          <a:prstGeom prst="rect">
            <a:avLst/>
          </a:prstGeom>
        </p:spPr>
        <p:txBody>
          <a:bodyPr lIns="91425" tIns="91425" rIns="91425" bIns="91425" anchor="ctr" anchorCtr="0"/>
          <a:lstStyle>
            <a:lvl1pPr lvl="0">
              <a:spcBef>
                <a:spcPts val="0"/>
              </a:spcBef>
              <a:buClr>
                <a:schemeClr val="dk2"/>
              </a:buClr>
              <a:buSzPct val="100000"/>
              <a:defRPr sz="5400" b="0">
                <a:solidFill>
                  <a:schemeClr val="dk2"/>
                </a:solidFill>
              </a:defRPr>
            </a:lvl1pPr>
            <a:lvl2pPr lvl="1">
              <a:spcBef>
                <a:spcPts val="0"/>
              </a:spcBef>
              <a:buClr>
                <a:schemeClr val="dk2"/>
              </a:buClr>
              <a:buSzPct val="100000"/>
              <a:defRPr sz="5400" b="0">
                <a:solidFill>
                  <a:schemeClr val="dk2"/>
                </a:solidFill>
              </a:defRPr>
            </a:lvl2pPr>
            <a:lvl3pPr lvl="2">
              <a:spcBef>
                <a:spcPts val="0"/>
              </a:spcBef>
              <a:buClr>
                <a:schemeClr val="dk2"/>
              </a:buClr>
              <a:buSzPct val="100000"/>
              <a:defRPr sz="5400" b="0">
                <a:solidFill>
                  <a:schemeClr val="dk2"/>
                </a:solidFill>
              </a:defRPr>
            </a:lvl3pPr>
            <a:lvl4pPr lvl="3">
              <a:spcBef>
                <a:spcPts val="0"/>
              </a:spcBef>
              <a:buClr>
                <a:schemeClr val="dk2"/>
              </a:buClr>
              <a:buSzPct val="100000"/>
              <a:defRPr sz="5400" b="0">
                <a:solidFill>
                  <a:schemeClr val="dk2"/>
                </a:solidFill>
              </a:defRPr>
            </a:lvl4pPr>
            <a:lvl5pPr lvl="4">
              <a:spcBef>
                <a:spcPts val="0"/>
              </a:spcBef>
              <a:buClr>
                <a:schemeClr val="dk2"/>
              </a:buClr>
              <a:buSzPct val="100000"/>
              <a:defRPr sz="5400" b="0">
                <a:solidFill>
                  <a:schemeClr val="dk2"/>
                </a:solidFill>
              </a:defRPr>
            </a:lvl5pPr>
            <a:lvl6pPr lvl="5">
              <a:spcBef>
                <a:spcPts val="0"/>
              </a:spcBef>
              <a:buClr>
                <a:schemeClr val="dk2"/>
              </a:buClr>
              <a:buSzPct val="100000"/>
              <a:defRPr sz="5400" b="0">
                <a:solidFill>
                  <a:schemeClr val="dk2"/>
                </a:solidFill>
              </a:defRPr>
            </a:lvl6pPr>
            <a:lvl7pPr lvl="6">
              <a:spcBef>
                <a:spcPts val="0"/>
              </a:spcBef>
              <a:buClr>
                <a:schemeClr val="dk2"/>
              </a:buClr>
              <a:buSzPct val="100000"/>
              <a:defRPr sz="5400" b="0">
                <a:solidFill>
                  <a:schemeClr val="dk2"/>
                </a:solidFill>
              </a:defRPr>
            </a:lvl7pPr>
            <a:lvl8pPr lvl="7">
              <a:spcBef>
                <a:spcPts val="0"/>
              </a:spcBef>
              <a:buClr>
                <a:schemeClr val="dk2"/>
              </a:buClr>
              <a:buSzPct val="100000"/>
              <a:defRPr sz="5400" b="0">
                <a:solidFill>
                  <a:schemeClr val="dk2"/>
                </a:solidFill>
              </a:defRPr>
            </a:lvl8pPr>
            <a:lvl9pPr lvl="8">
              <a:spcBef>
                <a:spcPts val="0"/>
              </a:spcBef>
              <a:buClr>
                <a:schemeClr val="dk2"/>
              </a:buClr>
              <a:buSzPct val="100000"/>
              <a:defRPr sz="5400" b="0">
                <a:solidFill>
                  <a:schemeClr val="dk2"/>
                </a:solidFill>
              </a:defRPr>
            </a:lvl9pPr>
          </a:lstStyle>
          <a:p>
            <a:endParaRPr/>
          </a:p>
        </p:txBody>
      </p:sp>
      <p:sp>
        <p:nvSpPr>
          <p:cNvPr id="44" name="Shape 4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5"/>
        <p:cNvGrpSpPr/>
        <p:nvPr/>
      </p:nvGrpSpPr>
      <p:grpSpPr>
        <a:xfrm>
          <a:off x="0" y="0"/>
          <a:ext cx="0" cy="0"/>
          <a:chOff x="0" y="0"/>
          <a:chExt cx="0" cy="0"/>
        </a:xfrm>
      </p:grpSpPr>
      <p:sp>
        <p:nvSpPr>
          <p:cNvPr id="46" name="Shape 46"/>
          <p:cNvSpPr/>
          <p:nvPr/>
        </p:nvSpPr>
        <p:spPr>
          <a:xfrm>
            <a:off x="4572000" y="0"/>
            <a:ext cx="4572000" cy="51435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cxnSp>
        <p:nvCxnSpPr>
          <p:cNvPr id="47" name="Shape 47"/>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8" name="Shape 48"/>
          <p:cNvSpPr txBox="1">
            <a:spLocks noGrp="1"/>
          </p:cNvSpPr>
          <p:nvPr>
            <p:ph type="title"/>
          </p:nvPr>
        </p:nvSpPr>
        <p:spPr>
          <a:xfrm>
            <a:off x="265500" y="1039675"/>
            <a:ext cx="4045200" cy="16758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9" name="Shape 49"/>
          <p:cNvSpPr txBox="1">
            <a:spLocks noGrp="1"/>
          </p:cNvSpPr>
          <p:nvPr>
            <p:ph type="subTitle" idx="1"/>
          </p:nvPr>
        </p:nvSpPr>
        <p:spPr>
          <a:xfrm>
            <a:off x="265500" y="27268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50" name="Shape 50"/>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51" name="Shape 5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2"/>
        <p:cNvGrpSpPr/>
        <p:nvPr/>
      </p:nvGrpSpPr>
      <p:grpSpPr>
        <a:xfrm>
          <a:off x="0" y="0"/>
          <a:ext cx="0" cy="0"/>
          <a:chOff x="0" y="0"/>
          <a:chExt cx="0" cy="0"/>
        </a:xfrm>
      </p:grpSpPr>
      <p:sp>
        <p:nvSpPr>
          <p:cNvPr id="53" name="Shape 53"/>
          <p:cNvSpPr txBox="1">
            <a:spLocks noGrp="1"/>
          </p:cNvSpPr>
          <p:nvPr>
            <p:ph type="body" idx="1"/>
          </p:nvPr>
        </p:nvSpPr>
        <p:spPr>
          <a:xfrm>
            <a:off x="311700" y="4230725"/>
            <a:ext cx="5998800" cy="598800"/>
          </a:xfrm>
          <a:prstGeom prst="rect">
            <a:avLst/>
          </a:prstGeom>
        </p:spPr>
        <p:txBody>
          <a:bodyPr lIns="91425" tIns="91425" rIns="91425" bIns="91425" anchor="ctr" anchorCtr="0"/>
          <a:lstStyle>
            <a:lvl1pPr lvl="0">
              <a:lnSpc>
                <a:spcPct val="100000"/>
              </a:lnSpc>
              <a:spcBef>
                <a:spcPts val="0"/>
              </a:spcBef>
              <a:spcAft>
                <a:spcPts val="0"/>
              </a:spcAft>
              <a:buSzPct val="100000"/>
              <a:buFont typeface="PT Sans Narrow"/>
              <a:buNone/>
              <a:defRPr sz="2400">
                <a:latin typeface="PT Sans Narrow"/>
                <a:ea typeface="PT Sans Narrow"/>
                <a:cs typeface="PT Sans Narrow"/>
                <a:sym typeface="PT Sans Narrow"/>
              </a:defRPr>
            </a:lvl1pPr>
          </a:lstStyle>
          <a:p>
            <a:endParaRPr/>
          </a:p>
        </p:txBody>
      </p:sp>
      <p:sp>
        <p:nvSpPr>
          <p:cNvPr id="54" name="Shape 5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707400"/>
          </a:xfrm>
          <a:prstGeom prst="rect">
            <a:avLst/>
          </a:prstGeom>
          <a:noFill/>
          <a:ln>
            <a:noFill/>
          </a:ln>
        </p:spPr>
        <p:txBody>
          <a:bodyPr lIns="91425" tIns="91425" rIns="91425" bIns="91425" anchor="t" anchorCtr="0"/>
          <a:lstStyle>
            <a:lvl1pPr lvl="0">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1pPr>
            <a:lvl2pPr lvl="1">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2pPr>
            <a:lvl3pPr lvl="2">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3pPr>
            <a:lvl4pPr lvl="3">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4pPr>
            <a:lvl5pPr lvl="4">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5pPr>
            <a:lvl6pPr lvl="5">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6pPr>
            <a:lvl7pPr lvl="6">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7pPr>
            <a:lvl8pPr lvl="7">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8pPr>
            <a:lvl9pPr lvl="8">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Shape 7"/>
          <p:cNvSpPr txBox="1">
            <a:spLocks noGrp="1"/>
          </p:cNvSpPr>
          <p:nvPr>
            <p:ph type="body" idx="1"/>
          </p:nvPr>
        </p:nvSpPr>
        <p:spPr>
          <a:xfrm>
            <a:off x="311700" y="1266325"/>
            <a:ext cx="8520600" cy="33027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Open Sans"/>
              <a:defRPr sz="1800">
                <a:solidFill>
                  <a:schemeClr val="dk2"/>
                </a:solidFill>
                <a:latin typeface="Open Sans"/>
                <a:ea typeface="Open Sans"/>
                <a:cs typeface="Open Sans"/>
                <a:sym typeface="Open Sans"/>
              </a:defRPr>
            </a:lvl1pPr>
            <a:lvl2pPr lvl="1">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2pPr>
            <a:lvl3pPr lvl="2">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3pPr>
            <a:lvl4pPr lvl="3">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4pPr>
            <a:lvl5pPr lvl="4">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5pPr>
            <a:lvl6pPr lvl="5">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6pPr>
            <a:lvl7pPr lvl="6">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7pPr>
            <a:lvl8pPr lvl="7">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8pPr>
            <a:lvl9pPr lvl="8">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latin typeface="Open Sans"/>
                <a:ea typeface="Open Sans"/>
                <a:cs typeface="Open Sans"/>
                <a:sym typeface="Open Sans"/>
              </a:rPr>
              <a:t>‹#›</a:t>
            </a:fld>
            <a:endParaRPr lang="en" sz="1000">
              <a:solidFill>
                <a:schemeClr val="dk2"/>
              </a:solidFill>
              <a:latin typeface="Open Sans"/>
              <a:ea typeface="Open Sans"/>
              <a:cs typeface="Open Sans"/>
              <a:sym typeface="Open Sans"/>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7pR7TNzJ_pA"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pvOz4V699gk"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fI7nEWUjk3A"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9Ynm5ZOW59Q"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jp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39.jp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3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ctrTitle"/>
          </p:nvPr>
        </p:nvSpPr>
        <p:spPr>
          <a:xfrm>
            <a:off x="1004150" y="1751764"/>
            <a:ext cx="7136700" cy="1022400"/>
          </a:xfrm>
          <a:prstGeom prst="rect">
            <a:avLst/>
          </a:prstGeom>
        </p:spPr>
        <p:txBody>
          <a:bodyPr lIns="91425" tIns="91425" rIns="91425" bIns="91425" anchor="b" anchorCtr="0">
            <a:noAutofit/>
          </a:bodyPr>
          <a:lstStyle/>
          <a:p>
            <a:pPr lvl="0">
              <a:spcBef>
                <a:spcPts val="0"/>
              </a:spcBef>
              <a:buNone/>
            </a:pPr>
            <a:r>
              <a:rPr lang="en"/>
              <a:t>Domains and Kingdoms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rtl="0">
              <a:spcBef>
                <a:spcPts val="0"/>
              </a:spcBef>
              <a:buNone/>
            </a:pPr>
            <a:r>
              <a:rPr lang="en"/>
              <a:t>Domain: Bacteria</a:t>
            </a:r>
          </a:p>
        </p:txBody>
      </p:sp>
      <p:graphicFrame>
        <p:nvGraphicFramePr>
          <p:cNvPr id="127" name="Shape 127"/>
          <p:cNvGraphicFramePr/>
          <p:nvPr/>
        </p:nvGraphicFramePr>
        <p:xfrm>
          <a:off x="1112425" y="1283625"/>
          <a:ext cx="6919150" cy="1573020"/>
        </p:xfrm>
        <a:graphic>
          <a:graphicData uri="http://schemas.openxmlformats.org/drawingml/2006/table">
            <a:tbl>
              <a:tblPr>
                <a:noFill/>
                <a:tableStyleId>{5FB249AC-8DCD-4DFD-96CE-0427981B4C80}</a:tableStyleId>
              </a:tblPr>
              <a:tblGrid>
                <a:gridCol w="1684150"/>
                <a:gridCol w="5235000"/>
              </a:tblGrid>
              <a:tr h="658650">
                <a:tc>
                  <a:txBody>
                    <a:bodyPr/>
                    <a:lstStyle/>
                    <a:p>
                      <a:pPr lvl="0" rtl="0">
                        <a:spcBef>
                          <a:spcPts val="0"/>
                        </a:spcBef>
                        <a:buNone/>
                      </a:pPr>
                      <a:r>
                        <a:rPr lang="en" sz="2400" b="1"/>
                        <a:t>Habitat</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c>
                  <a:txBody>
                    <a:bodyPr/>
                    <a:lstStyle/>
                    <a:p>
                      <a:pPr lvl="0" rtl="0">
                        <a:spcBef>
                          <a:spcPts val="0"/>
                        </a:spcBef>
                        <a:buNone/>
                      </a:pPr>
                      <a:r>
                        <a:rPr lang="en" sz="2400"/>
                        <a:t>Everywhere! </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r>
              <a:tr h="603625">
                <a:tc>
                  <a:txBody>
                    <a:bodyPr/>
                    <a:lstStyle/>
                    <a:p>
                      <a:pPr lvl="0" rtl="0">
                        <a:spcBef>
                          <a:spcPts val="0"/>
                        </a:spcBef>
                        <a:buNone/>
                      </a:pPr>
                      <a:r>
                        <a:rPr lang="en" sz="2400" b="1"/>
                        <a:t>Examples</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c>
                  <a:txBody>
                    <a:bodyPr/>
                    <a:lstStyle/>
                    <a:p>
                      <a:pPr lvl="0">
                        <a:spcBef>
                          <a:spcPts val="0"/>
                        </a:spcBef>
                        <a:buNone/>
                      </a:pPr>
                      <a:r>
                        <a:rPr lang="en" sz="2400"/>
                        <a:t>E. coli</a:t>
                      </a:r>
                    </a:p>
                    <a:p>
                      <a:pPr lvl="0" rtl="0">
                        <a:spcBef>
                          <a:spcPts val="0"/>
                        </a:spcBef>
                        <a:buNone/>
                      </a:pPr>
                      <a:r>
                        <a:rPr lang="en" sz="2400"/>
                        <a:t>Streptococcus</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r>
            </a:tbl>
          </a:graphicData>
        </a:graphic>
      </p:graphicFrame>
      <p:pic>
        <p:nvPicPr>
          <p:cNvPr id="128" name="Shape 128"/>
          <p:cNvPicPr preferRelativeResize="0"/>
          <p:nvPr/>
        </p:nvPicPr>
        <p:blipFill rotWithShape="1">
          <a:blip r:embed="rId3">
            <a:alphaModFix/>
          </a:blip>
          <a:srcRect b="63057"/>
          <a:stretch/>
        </p:blipFill>
        <p:spPr>
          <a:xfrm>
            <a:off x="2262875" y="3133999"/>
            <a:ext cx="4618275" cy="11609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rtl="0">
              <a:spcBef>
                <a:spcPts val="0"/>
              </a:spcBef>
              <a:buNone/>
            </a:pPr>
            <a:r>
              <a:rPr lang="en"/>
              <a:t>Domain: Eukarya</a:t>
            </a:r>
          </a:p>
        </p:txBody>
      </p:sp>
      <p:graphicFrame>
        <p:nvGraphicFramePr>
          <p:cNvPr id="134" name="Shape 134"/>
          <p:cNvGraphicFramePr/>
          <p:nvPr/>
        </p:nvGraphicFramePr>
        <p:xfrm>
          <a:off x="319375" y="1373600"/>
          <a:ext cx="8616225" cy="1097220"/>
        </p:xfrm>
        <a:graphic>
          <a:graphicData uri="http://schemas.openxmlformats.org/drawingml/2006/table">
            <a:tbl>
              <a:tblPr>
                <a:noFill/>
                <a:tableStyleId>{5FB249AC-8DCD-4DFD-96CE-0427981B4C80}</a:tableStyleId>
              </a:tblPr>
              <a:tblGrid>
                <a:gridCol w="1834225"/>
                <a:gridCol w="1773175"/>
                <a:gridCol w="1635600"/>
                <a:gridCol w="1619025"/>
                <a:gridCol w="1754200"/>
              </a:tblGrid>
              <a:tr h="381000">
                <a:tc>
                  <a:txBody>
                    <a:bodyPr/>
                    <a:lstStyle/>
                    <a:p>
                      <a:pPr lvl="0" rtl="0">
                        <a:spcBef>
                          <a:spcPts val="0"/>
                        </a:spcBef>
                        <a:buNone/>
                      </a:pPr>
                      <a:r>
                        <a:rPr lang="en" sz="2400" b="1"/>
                        <a:t>Kingdoms</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c>
                  <a:txBody>
                    <a:bodyPr/>
                    <a:lstStyle/>
                    <a:p>
                      <a:pPr lvl="0" rtl="0">
                        <a:spcBef>
                          <a:spcPts val="0"/>
                        </a:spcBef>
                        <a:buNone/>
                      </a:pPr>
                      <a:r>
                        <a:rPr lang="en" sz="2400"/>
                        <a:t>Protista</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c>
                  <a:txBody>
                    <a:bodyPr/>
                    <a:lstStyle/>
                    <a:p>
                      <a:pPr lvl="0" rtl="0">
                        <a:spcBef>
                          <a:spcPts val="0"/>
                        </a:spcBef>
                        <a:buNone/>
                      </a:pPr>
                      <a:r>
                        <a:rPr lang="en" sz="2400"/>
                        <a:t>Fungi</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c>
                  <a:txBody>
                    <a:bodyPr/>
                    <a:lstStyle/>
                    <a:p>
                      <a:pPr lvl="0" rtl="0">
                        <a:spcBef>
                          <a:spcPts val="0"/>
                        </a:spcBef>
                        <a:buNone/>
                      </a:pPr>
                      <a:r>
                        <a:rPr lang="en" sz="2400"/>
                        <a:t>Plantae</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c>
                  <a:txBody>
                    <a:bodyPr/>
                    <a:lstStyle/>
                    <a:p>
                      <a:pPr lvl="0" rtl="0">
                        <a:spcBef>
                          <a:spcPts val="0"/>
                        </a:spcBef>
                        <a:buNone/>
                      </a:pPr>
                      <a:r>
                        <a:rPr lang="en" sz="2400"/>
                        <a:t>Animalia</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r>
              <a:tr h="381000">
                <a:tc>
                  <a:txBody>
                    <a:bodyPr/>
                    <a:lstStyle/>
                    <a:p>
                      <a:pPr lvl="0" rtl="0">
                        <a:spcBef>
                          <a:spcPts val="0"/>
                        </a:spcBef>
                        <a:buNone/>
                      </a:pPr>
                      <a:r>
                        <a:rPr lang="en" sz="2400" b="1"/>
                        <a:t>Cell Type</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c>
                  <a:txBody>
                    <a:bodyPr/>
                    <a:lstStyle/>
                    <a:p>
                      <a:pPr lvl="0" rtl="0">
                        <a:spcBef>
                          <a:spcPts val="0"/>
                        </a:spcBef>
                        <a:buNone/>
                      </a:pPr>
                      <a:r>
                        <a:rPr lang="en" sz="2400"/>
                        <a:t>Eukaryotic</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c>
                  <a:txBody>
                    <a:bodyPr/>
                    <a:lstStyle/>
                    <a:p>
                      <a:pPr lvl="0" rtl="0">
                        <a:spcBef>
                          <a:spcPts val="0"/>
                        </a:spcBef>
                        <a:buNone/>
                      </a:pPr>
                      <a:r>
                        <a:rPr lang="en" sz="2400"/>
                        <a:t>Eukaryotic</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c>
                  <a:txBody>
                    <a:bodyPr/>
                    <a:lstStyle/>
                    <a:p>
                      <a:pPr lvl="0" rtl="0">
                        <a:spcBef>
                          <a:spcPts val="0"/>
                        </a:spcBef>
                        <a:buNone/>
                      </a:pPr>
                      <a:r>
                        <a:rPr lang="en" sz="2400"/>
                        <a:t>Eukaryotic</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c>
                  <a:txBody>
                    <a:bodyPr/>
                    <a:lstStyle/>
                    <a:p>
                      <a:pPr lvl="0" rtl="0">
                        <a:spcBef>
                          <a:spcPts val="0"/>
                        </a:spcBef>
                        <a:buNone/>
                      </a:pPr>
                      <a:r>
                        <a:rPr lang="en" sz="2400"/>
                        <a:t>Eukaryotic</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r>
            </a:tbl>
          </a:graphicData>
        </a:graphic>
      </p:graphicFrame>
      <p:pic>
        <p:nvPicPr>
          <p:cNvPr id="135" name="Shape 135"/>
          <p:cNvPicPr preferRelativeResize="0"/>
          <p:nvPr/>
        </p:nvPicPr>
        <p:blipFill rotWithShape="1">
          <a:blip r:embed="rId3">
            <a:alphaModFix/>
          </a:blip>
          <a:srcRect l="43426" t="24828" r="2647"/>
          <a:stretch/>
        </p:blipFill>
        <p:spPr>
          <a:xfrm>
            <a:off x="2474562" y="2684375"/>
            <a:ext cx="4194875" cy="21719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rtl="0">
              <a:spcBef>
                <a:spcPts val="0"/>
              </a:spcBef>
              <a:buNone/>
            </a:pPr>
            <a:r>
              <a:rPr lang="en"/>
              <a:t>Domain: Eukarya → Kingdom: Protista</a:t>
            </a:r>
          </a:p>
        </p:txBody>
      </p:sp>
      <p:graphicFrame>
        <p:nvGraphicFramePr>
          <p:cNvPr id="141" name="Shape 141"/>
          <p:cNvGraphicFramePr/>
          <p:nvPr/>
        </p:nvGraphicFramePr>
        <p:xfrm>
          <a:off x="1017775" y="1216950"/>
          <a:ext cx="7239000" cy="1645830"/>
        </p:xfrm>
        <a:graphic>
          <a:graphicData uri="http://schemas.openxmlformats.org/drawingml/2006/table">
            <a:tbl>
              <a:tblPr>
                <a:noFill/>
                <a:tableStyleId>{5FB249AC-8DCD-4DFD-96CE-0427981B4C80}</a:tableStyleId>
              </a:tblPr>
              <a:tblGrid>
                <a:gridCol w="3619500"/>
                <a:gridCol w="3619500"/>
              </a:tblGrid>
              <a:tr h="381000">
                <a:tc>
                  <a:txBody>
                    <a:bodyPr/>
                    <a:lstStyle/>
                    <a:p>
                      <a:pPr lvl="0" rtl="0">
                        <a:spcBef>
                          <a:spcPts val="0"/>
                        </a:spcBef>
                        <a:buNone/>
                      </a:pPr>
                      <a:r>
                        <a:rPr lang="en" sz="2400" b="1"/>
                        <a:t>Cell Organization</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c>
                  <a:txBody>
                    <a:bodyPr/>
                    <a:lstStyle/>
                    <a:p>
                      <a:pPr lvl="0" rtl="0">
                        <a:spcBef>
                          <a:spcPts val="0"/>
                        </a:spcBef>
                        <a:buNone/>
                      </a:pPr>
                      <a:r>
                        <a:rPr lang="en" sz="2400"/>
                        <a:t>Unicellular &amp; multicellular</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r>
              <a:tr h="381000">
                <a:tc>
                  <a:txBody>
                    <a:bodyPr/>
                    <a:lstStyle/>
                    <a:p>
                      <a:pPr lvl="0" rtl="0">
                        <a:spcBef>
                          <a:spcPts val="0"/>
                        </a:spcBef>
                        <a:buNone/>
                      </a:pPr>
                      <a:r>
                        <a:rPr lang="en" sz="2400" b="1"/>
                        <a:t>Nucleus?</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c>
                  <a:txBody>
                    <a:bodyPr/>
                    <a:lstStyle/>
                    <a:p>
                      <a:pPr lvl="0" rtl="0">
                        <a:spcBef>
                          <a:spcPts val="0"/>
                        </a:spcBef>
                        <a:buNone/>
                      </a:pPr>
                      <a:r>
                        <a:rPr lang="en" sz="2400"/>
                        <a:t>Yes</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r>
              <a:tr h="381000">
                <a:tc>
                  <a:txBody>
                    <a:bodyPr/>
                    <a:lstStyle/>
                    <a:p>
                      <a:pPr lvl="0" rtl="0">
                        <a:spcBef>
                          <a:spcPts val="0"/>
                        </a:spcBef>
                        <a:buNone/>
                      </a:pPr>
                      <a:r>
                        <a:rPr lang="en" sz="2400" b="1"/>
                        <a:t>Cell Wall?</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c>
                  <a:txBody>
                    <a:bodyPr/>
                    <a:lstStyle/>
                    <a:p>
                      <a:pPr lvl="0" rtl="0">
                        <a:spcBef>
                          <a:spcPts val="0"/>
                        </a:spcBef>
                        <a:buNone/>
                      </a:pPr>
                      <a:r>
                        <a:rPr lang="en" sz="2400"/>
                        <a:t>Some</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r>
            </a:tbl>
          </a:graphicData>
        </a:graphic>
      </p:graphicFrame>
      <p:pic>
        <p:nvPicPr>
          <p:cNvPr id="142" name="Shape 142" descr="Paramecium_sp.jpg"/>
          <p:cNvPicPr preferRelativeResize="0"/>
          <p:nvPr/>
        </p:nvPicPr>
        <p:blipFill>
          <a:blip r:embed="rId3">
            <a:alphaModFix/>
          </a:blip>
          <a:stretch>
            <a:fillRect/>
          </a:stretch>
        </p:blipFill>
        <p:spPr>
          <a:xfrm>
            <a:off x="2707749" y="2851350"/>
            <a:ext cx="3489673" cy="22900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rtl="0">
              <a:spcBef>
                <a:spcPts val="0"/>
              </a:spcBef>
              <a:buNone/>
            </a:pPr>
            <a:r>
              <a:rPr lang="en"/>
              <a:t>Domain: Eukarya → Kingdom: Protista</a:t>
            </a:r>
          </a:p>
        </p:txBody>
      </p:sp>
      <p:graphicFrame>
        <p:nvGraphicFramePr>
          <p:cNvPr id="148" name="Shape 148"/>
          <p:cNvGraphicFramePr/>
          <p:nvPr/>
        </p:nvGraphicFramePr>
        <p:xfrm>
          <a:off x="1017775" y="1216950"/>
          <a:ext cx="7239000" cy="2743110"/>
        </p:xfrm>
        <a:graphic>
          <a:graphicData uri="http://schemas.openxmlformats.org/drawingml/2006/table">
            <a:tbl>
              <a:tblPr>
                <a:noFill/>
                <a:tableStyleId>{5FB249AC-8DCD-4DFD-96CE-0427981B4C80}</a:tableStyleId>
              </a:tblPr>
              <a:tblGrid>
                <a:gridCol w="3619500"/>
                <a:gridCol w="3619500"/>
              </a:tblGrid>
              <a:tr h="381000">
                <a:tc>
                  <a:txBody>
                    <a:bodyPr/>
                    <a:lstStyle/>
                    <a:p>
                      <a:pPr lvl="0" rtl="0">
                        <a:spcBef>
                          <a:spcPts val="0"/>
                        </a:spcBef>
                        <a:buNone/>
                      </a:pPr>
                      <a:r>
                        <a:rPr lang="en" sz="2400" b="1"/>
                        <a:t>Nutrition</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c>
                  <a:txBody>
                    <a:bodyPr/>
                    <a:lstStyle/>
                    <a:p>
                      <a:pPr lvl="0" rtl="0">
                        <a:spcBef>
                          <a:spcPts val="0"/>
                        </a:spcBef>
                        <a:buNone/>
                      </a:pPr>
                      <a:r>
                        <a:rPr lang="en" sz="2400"/>
                        <a:t>Autotrophs, heterotrophs (Protozoa), and decomposers</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r>
              <a:tr h="381000">
                <a:tc>
                  <a:txBody>
                    <a:bodyPr/>
                    <a:lstStyle/>
                    <a:p>
                      <a:pPr lvl="0" rtl="0">
                        <a:spcBef>
                          <a:spcPts val="0"/>
                        </a:spcBef>
                        <a:buNone/>
                      </a:pPr>
                      <a:r>
                        <a:rPr lang="en" sz="2400" b="1"/>
                        <a:t>Reproduction</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c>
                  <a:txBody>
                    <a:bodyPr/>
                    <a:lstStyle/>
                    <a:p>
                      <a:pPr lvl="0" rtl="0">
                        <a:spcBef>
                          <a:spcPts val="0"/>
                        </a:spcBef>
                        <a:buNone/>
                      </a:pPr>
                      <a:r>
                        <a:rPr lang="en" sz="2400"/>
                        <a:t>Asexual and sexual</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r>
              <a:tr h="381000">
                <a:tc>
                  <a:txBody>
                    <a:bodyPr/>
                    <a:lstStyle/>
                    <a:p>
                      <a:pPr lvl="0" rtl="0">
                        <a:spcBef>
                          <a:spcPts val="0"/>
                        </a:spcBef>
                        <a:buNone/>
                      </a:pPr>
                      <a:r>
                        <a:rPr lang="en" sz="2400" b="1"/>
                        <a:t>Movement</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c>
                  <a:txBody>
                    <a:bodyPr/>
                    <a:lstStyle/>
                    <a:p>
                      <a:pPr lvl="0" rtl="0">
                        <a:spcBef>
                          <a:spcPts val="0"/>
                        </a:spcBef>
                        <a:buNone/>
                      </a:pPr>
                      <a:r>
                        <a:rPr lang="en" sz="2400"/>
                        <a:t>Some cilia, flagella, and pseudopodia </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rtl="0">
              <a:spcBef>
                <a:spcPts val="0"/>
              </a:spcBef>
              <a:buNone/>
            </a:pPr>
            <a:r>
              <a:rPr lang="en"/>
              <a:t>Domain: Eukarya → Kingdom: Protista</a:t>
            </a:r>
          </a:p>
        </p:txBody>
      </p:sp>
      <p:graphicFrame>
        <p:nvGraphicFramePr>
          <p:cNvPr id="154" name="Shape 154"/>
          <p:cNvGraphicFramePr/>
          <p:nvPr/>
        </p:nvGraphicFramePr>
        <p:xfrm>
          <a:off x="1017775" y="1216950"/>
          <a:ext cx="7239000" cy="1828740"/>
        </p:xfrm>
        <a:graphic>
          <a:graphicData uri="http://schemas.openxmlformats.org/drawingml/2006/table">
            <a:tbl>
              <a:tblPr>
                <a:noFill/>
                <a:tableStyleId>{5FB249AC-8DCD-4DFD-96CE-0427981B4C80}</a:tableStyleId>
              </a:tblPr>
              <a:tblGrid>
                <a:gridCol w="3619500"/>
                <a:gridCol w="3619500"/>
              </a:tblGrid>
              <a:tr h="381000">
                <a:tc>
                  <a:txBody>
                    <a:bodyPr/>
                    <a:lstStyle/>
                    <a:p>
                      <a:pPr lvl="0" rtl="0">
                        <a:spcBef>
                          <a:spcPts val="0"/>
                        </a:spcBef>
                        <a:buNone/>
                      </a:pPr>
                      <a:r>
                        <a:rPr lang="en" sz="2400" b="1"/>
                        <a:t>Habitat</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c>
                  <a:txBody>
                    <a:bodyPr/>
                    <a:lstStyle/>
                    <a:p>
                      <a:pPr lvl="0" rtl="0">
                        <a:spcBef>
                          <a:spcPts val="0"/>
                        </a:spcBef>
                        <a:buNone/>
                      </a:pPr>
                      <a:r>
                        <a:rPr lang="en" sz="2400"/>
                        <a:t>Moist environments</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r>
              <a:tr h="381000">
                <a:tc>
                  <a:txBody>
                    <a:bodyPr/>
                    <a:lstStyle/>
                    <a:p>
                      <a:pPr lvl="0" rtl="0">
                        <a:spcBef>
                          <a:spcPts val="0"/>
                        </a:spcBef>
                        <a:buNone/>
                      </a:pPr>
                      <a:r>
                        <a:rPr lang="en" sz="2400" b="1"/>
                        <a:t>Examples</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c>
                  <a:txBody>
                    <a:bodyPr/>
                    <a:lstStyle/>
                    <a:p>
                      <a:pPr lvl="0">
                        <a:spcBef>
                          <a:spcPts val="0"/>
                        </a:spcBef>
                        <a:buNone/>
                      </a:pPr>
                      <a:r>
                        <a:rPr lang="en" sz="2400"/>
                        <a:t>Amoeba </a:t>
                      </a:r>
                    </a:p>
                    <a:p>
                      <a:pPr lvl="0">
                        <a:spcBef>
                          <a:spcPts val="0"/>
                        </a:spcBef>
                        <a:buNone/>
                      </a:pPr>
                      <a:r>
                        <a:rPr lang="en" sz="2400"/>
                        <a:t>Paramecium</a:t>
                      </a:r>
                    </a:p>
                    <a:p>
                      <a:pPr lvl="0" rtl="0">
                        <a:spcBef>
                          <a:spcPts val="0"/>
                        </a:spcBef>
                        <a:buNone/>
                      </a:pPr>
                      <a:r>
                        <a:rPr lang="en" sz="2400"/>
                        <a:t>Euglena</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r>
            </a:tbl>
          </a:graphicData>
        </a:graphic>
      </p:graphicFrame>
      <p:pic>
        <p:nvPicPr>
          <p:cNvPr id="155" name="Shape 155" descr="File:Amoeba (Amöbe) 01.jpg - Wikimedia Commons"/>
          <p:cNvPicPr preferRelativeResize="0"/>
          <p:nvPr/>
        </p:nvPicPr>
        <p:blipFill>
          <a:blip r:embed="rId3">
            <a:alphaModFix/>
          </a:blip>
          <a:stretch>
            <a:fillRect/>
          </a:stretch>
        </p:blipFill>
        <p:spPr>
          <a:xfrm>
            <a:off x="827774" y="3132749"/>
            <a:ext cx="2030348" cy="1883772"/>
          </a:xfrm>
          <a:prstGeom prst="rect">
            <a:avLst/>
          </a:prstGeom>
          <a:noFill/>
          <a:ln>
            <a:noFill/>
          </a:ln>
        </p:spPr>
      </p:pic>
      <p:pic>
        <p:nvPicPr>
          <p:cNvPr id="156" name="Shape 156" descr="Unknown-15"/>
          <p:cNvPicPr preferRelativeResize="0"/>
          <p:nvPr/>
        </p:nvPicPr>
        <p:blipFill>
          <a:blip r:embed="rId4">
            <a:alphaModFix/>
          </a:blip>
          <a:stretch>
            <a:fillRect/>
          </a:stretch>
        </p:blipFill>
        <p:spPr>
          <a:xfrm>
            <a:off x="6042587" y="3170512"/>
            <a:ext cx="2214183" cy="1808249"/>
          </a:xfrm>
          <a:prstGeom prst="rect">
            <a:avLst/>
          </a:prstGeom>
          <a:noFill/>
          <a:ln>
            <a:noFill/>
          </a:ln>
        </p:spPr>
      </p:pic>
      <p:pic>
        <p:nvPicPr>
          <p:cNvPr id="157" name="Shape 157"/>
          <p:cNvPicPr preferRelativeResize="0"/>
          <p:nvPr/>
        </p:nvPicPr>
        <p:blipFill>
          <a:blip r:embed="rId5">
            <a:alphaModFix/>
          </a:blip>
          <a:stretch>
            <a:fillRect/>
          </a:stretch>
        </p:blipFill>
        <p:spPr>
          <a:xfrm>
            <a:off x="3604337" y="3170525"/>
            <a:ext cx="1842777" cy="18082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Domain: Eukarya → Kingdom: Protista</a:t>
            </a:r>
          </a:p>
        </p:txBody>
      </p:sp>
      <p:sp>
        <p:nvSpPr>
          <p:cNvPr id="163" name="Shape 163"/>
          <p:cNvSpPr txBox="1">
            <a:spLocks noGrp="1"/>
          </p:cNvSpPr>
          <p:nvPr>
            <p:ph type="body" idx="1"/>
          </p:nvPr>
        </p:nvSpPr>
        <p:spPr>
          <a:xfrm>
            <a:off x="311700" y="1266325"/>
            <a:ext cx="8520600" cy="3302700"/>
          </a:xfrm>
          <a:prstGeom prst="rect">
            <a:avLst/>
          </a:prstGeom>
          <a:ln>
            <a:noFill/>
          </a:ln>
        </p:spPr>
        <p:txBody>
          <a:bodyPr lIns="91425" tIns="91425" rIns="91425" bIns="91425" anchor="t" anchorCtr="0">
            <a:noAutofit/>
          </a:bodyPr>
          <a:lstStyle/>
          <a:p>
            <a:pPr lvl="0">
              <a:spcBef>
                <a:spcPts val="0"/>
              </a:spcBef>
              <a:buNone/>
            </a:pPr>
            <a:r>
              <a:rPr lang="en"/>
              <a:t>Amoeba Movement</a:t>
            </a:r>
          </a:p>
          <a:p>
            <a:pPr lvl="0">
              <a:spcBef>
                <a:spcPts val="0"/>
              </a:spcBef>
              <a:buNone/>
            </a:pPr>
            <a:endParaRPr/>
          </a:p>
        </p:txBody>
      </p:sp>
      <p:sp>
        <p:nvSpPr>
          <p:cNvPr id="164" name="Shape 164" descr="This a video of an Amoeba . Movement of the Amoeba is shown. First the colorless ectoplasma moves in front of the pseodopodia, followed by the grained entoplasma. The video is done with the phase contrast technique. Please have a look at my homepage for more: http://www.dr-ralf-wagner.de" title="Amoeba in motion">
            <a:hlinkClick r:id="rId3"/>
          </p:cNvPr>
          <p:cNvSpPr/>
          <p:nvPr/>
        </p:nvSpPr>
        <p:spPr>
          <a:xfrm>
            <a:off x="4070475" y="1090525"/>
            <a:ext cx="4572000" cy="3429000"/>
          </a:xfrm>
          <a:prstGeom prst="rect">
            <a:avLst/>
          </a:prstGeom>
          <a:blipFill>
            <a:blip r:embed="rId4">
              <a:alphaModFix/>
            </a:blip>
            <a:stretch>
              <a:fillRect/>
            </a:stretch>
          </a:blipFill>
          <a:ln>
            <a:noFill/>
          </a:ln>
        </p:spPr>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Domain: Eukarya → Kingdom: Protista</a:t>
            </a:r>
          </a:p>
        </p:txBody>
      </p:sp>
      <p:sp>
        <p:nvSpPr>
          <p:cNvPr id="170" name="Shape 170"/>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lvl="0">
              <a:spcBef>
                <a:spcPts val="0"/>
              </a:spcBef>
              <a:buNone/>
            </a:pPr>
            <a:r>
              <a:rPr lang="en"/>
              <a:t>Amoeba Feeding</a:t>
            </a:r>
          </a:p>
        </p:txBody>
      </p:sp>
      <p:sp>
        <p:nvSpPr>
          <p:cNvPr id="171" name="Shape 171" descr="Amoeba eats two paramecia" title="Amoeba eats two paramecia (Amoeba's lunch)">
            <a:hlinkClick r:id="rId3"/>
          </p:cNvPr>
          <p:cNvSpPr/>
          <p:nvPr/>
        </p:nvSpPr>
        <p:spPr>
          <a:xfrm>
            <a:off x="3079100" y="1203175"/>
            <a:ext cx="4572000" cy="3429000"/>
          </a:xfrm>
          <a:prstGeom prst="rect">
            <a:avLst/>
          </a:prstGeom>
          <a:blipFill>
            <a:blip r:embed="rId4">
              <a:alphaModFix/>
            </a:blip>
            <a:stretch>
              <a:fillRect/>
            </a:stretch>
          </a:blipFill>
          <a:ln>
            <a:noFill/>
          </a:ln>
        </p:spPr>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Domain: Eukarya → Kingdom: Protista</a:t>
            </a:r>
          </a:p>
        </p:txBody>
      </p:sp>
      <p:sp>
        <p:nvSpPr>
          <p:cNvPr id="177" name="Shape 177"/>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lvl="0">
              <a:spcBef>
                <a:spcPts val="0"/>
              </a:spcBef>
              <a:buNone/>
            </a:pPr>
            <a:r>
              <a:rPr lang="en"/>
              <a:t>Euglena Movement</a:t>
            </a:r>
          </a:p>
          <a:p>
            <a:pPr lvl="0">
              <a:spcBef>
                <a:spcPts val="0"/>
              </a:spcBef>
              <a:buNone/>
            </a:pPr>
            <a:endParaRPr/>
          </a:p>
          <a:p>
            <a:pPr lvl="0">
              <a:spcBef>
                <a:spcPts val="0"/>
              </a:spcBef>
              <a:buNone/>
            </a:pPr>
            <a:endParaRPr/>
          </a:p>
        </p:txBody>
      </p:sp>
      <p:sp>
        <p:nvSpPr>
          <p:cNvPr id="178" name="Shape 178" descr="Flexible Movement in Euglena 2" title="Flexible Movement in Euglena 2">
            <a:hlinkClick r:id="rId3"/>
          </p:cNvPr>
          <p:cNvSpPr/>
          <p:nvPr/>
        </p:nvSpPr>
        <p:spPr>
          <a:xfrm>
            <a:off x="3417350" y="1067175"/>
            <a:ext cx="4572000" cy="3429000"/>
          </a:xfrm>
          <a:prstGeom prst="rect">
            <a:avLst/>
          </a:prstGeom>
          <a:blipFill>
            <a:blip r:embed="rId4">
              <a:alphaModFix/>
            </a:blip>
            <a:stretch>
              <a:fillRect/>
            </a:stretch>
          </a:blipFill>
          <a:ln>
            <a:noFill/>
          </a:ln>
        </p:spPr>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Domain: Eukarya → Kingdom: Protista</a:t>
            </a:r>
          </a:p>
        </p:txBody>
      </p:sp>
      <p:sp>
        <p:nvSpPr>
          <p:cNvPr id="184" name="Shape 184"/>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lvl="0">
              <a:spcBef>
                <a:spcPts val="0"/>
              </a:spcBef>
              <a:buNone/>
            </a:pPr>
            <a:r>
              <a:rPr lang="en" sz="2400">
                <a:solidFill>
                  <a:srgbClr val="000000"/>
                </a:solidFill>
              </a:rPr>
              <a:t>Special Adaptations: </a:t>
            </a:r>
          </a:p>
          <a:p>
            <a:pPr marL="457200" lvl="0" indent="-381000" rtl="0">
              <a:spcBef>
                <a:spcPts val="0"/>
              </a:spcBef>
              <a:buClr>
                <a:srgbClr val="000000"/>
              </a:buClr>
              <a:buSzPct val="100000"/>
            </a:pPr>
            <a:r>
              <a:rPr lang="en" sz="2400">
                <a:solidFill>
                  <a:srgbClr val="000000"/>
                </a:solidFill>
              </a:rPr>
              <a:t>Contractile vacuole - used to pump excess water out (anti-osmosis) </a:t>
            </a:r>
          </a:p>
          <a:p>
            <a:pPr lvl="0" rtl="0">
              <a:spcBef>
                <a:spcPts val="0"/>
              </a:spcBef>
              <a:buNone/>
            </a:pPr>
            <a:endParaRPr sz="2400">
              <a:solidFill>
                <a:srgbClr val="000000"/>
              </a:solidFill>
            </a:endParaRPr>
          </a:p>
          <a:p>
            <a:pPr lvl="0" rtl="0">
              <a:spcBef>
                <a:spcPts val="0"/>
              </a:spcBef>
              <a:buNone/>
            </a:pPr>
            <a:endParaRPr/>
          </a:p>
          <a:p>
            <a:pPr lvl="0" rtl="0">
              <a:spcBef>
                <a:spcPts val="0"/>
              </a:spcBef>
              <a:buNone/>
            </a:pPr>
            <a:endParaRPr/>
          </a:p>
        </p:txBody>
      </p:sp>
      <p:pic>
        <p:nvPicPr>
          <p:cNvPr id="185" name="Shape 185"/>
          <p:cNvPicPr preferRelativeResize="0"/>
          <p:nvPr/>
        </p:nvPicPr>
        <p:blipFill>
          <a:blip r:embed="rId3">
            <a:alphaModFix/>
          </a:blip>
          <a:stretch>
            <a:fillRect/>
          </a:stretch>
        </p:blipFill>
        <p:spPr>
          <a:xfrm>
            <a:off x="3431150" y="2543625"/>
            <a:ext cx="4101325" cy="233547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Domain: Eukarya → Kingdom: Protista</a:t>
            </a:r>
          </a:p>
        </p:txBody>
      </p:sp>
      <p:sp>
        <p:nvSpPr>
          <p:cNvPr id="191" name="Shape 191"/>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lvl="0">
              <a:spcBef>
                <a:spcPts val="0"/>
              </a:spcBef>
              <a:buNone/>
            </a:pPr>
            <a:r>
              <a:rPr lang="en"/>
              <a:t>Contractile Vacuole</a:t>
            </a:r>
          </a:p>
        </p:txBody>
      </p:sp>
      <p:sp>
        <p:nvSpPr>
          <p:cNvPr id="192" name="Shape 192" descr="Funzione del vacuolo in un paramecio..immagini in contrasto di fase Zeiss Photomicroscope III" title="paramecium vacuole">
            <a:hlinkClick r:id="rId3"/>
          </p:cNvPr>
          <p:cNvSpPr/>
          <p:nvPr/>
        </p:nvSpPr>
        <p:spPr>
          <a:xfrm>
            <a:off x="3289050" y="1090500"/>
            <a:ext cx="4572000" cy="3429000"/>
          </a:xfrm>
          <a:prstGeom prst="rect">
            <a:avLst/>
          </a:prstGeom>
          <a:blipFill>
            <a:blip r:embed="rId4">
              <a:alphaModFix/>
            </a:blip>
            <a:stretch>
              <a:fillRect/>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3 Domains of Life </a:t>
            </a:r>
          </a:p>
        </p:txBody>
      </p:sp>
      <p:pic>
        <p:nvPicPr>
          <p:cNvPr id="72" name="Shape 72" descr="File:Tree of life.svg - Wikimedia Commons"/>
          <p:cNvPicPr preferRelativeResize="0"/>
          <p:nvPr/>
        </p:nvPicPr>
        <p:blipFill>
          <a:blip r:embed="rId3">
            <a:alphaModFix/>
          </a:blip>
          <a:stretch>
            <a:fillRect/>
          </a:stretch>
        </p:blipFill>
        <p:spPr>
          <a:xfrm>
            <a:off x="2454272" y="1021874"/>
            <a:ext cx="4598950" cy="38217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Domain: Eukarya → Kingdom: Protista</a:t>
            </a:r>
          </a:p>
        </p:txBody>
      </p:sp>
      <p:sp>
        <p:nvSpPr>
          <p:cNvPr id="198" name="Shape 198"/>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lvl="0" rtl="0">
              <a:spcBef>
                <a:spcPts val="0"/>
              </a:spcBef>
              <a:buNone/>
            </a:pPr>
            <a:r>
              <a:rPr lang="en" sz="2400">
                <a:solidFill>
                  <a:srgbClr val="000000"/>
                </a:solidFill>
              </a:rPr>
              <a:t>Special Adaptations: </a:t>
            </a:r>
          </a:p>
          <a:p>
            <a:pPr marL="457200" lvl="0" indent="-381000" rtl="0">
              <a:spcBef>
                <a:spcPts val="0"/>
              </a:spcBef>
              <a:buClr>
                <a:srgbClr val="000000"/>
              </a:buClr>
              <a:buSzPct val="100000"/>
            </a:pPr>
            <a:r>
              <a:rPr lang="en" sz="2400">
                <a:solidFill>
                  <a:srgbClr val="000000"/>
                </a:solidFill>
              </a:rPr>
              <a:t>Euglena eyespot - used to sense light for photosynthesis </a:t>
            </a:r>
          </a:p>
        </p:txBody>
      </p:sp>
      <p:pic>
        <p:nvPicPr>
          <p:cNvPr id="199" name="Shape 199"/>
          <p:cNvPicPr preferRelativeResize="0"/>
          <p:nvPr/>
        </p:nvPicPr>
        <p:blipFill>
          <a:blip r:embed="rId3">
            <a:alphaModFix/>
          </a:blip>
          <a:stretch>
            <a:fillRect/>
          </a:stretch>
        </p:blipFill>
        <p:spPr>
          <a:xfrm>
            <a:off x="4712150" y="2412000"/>
            <a:ext cx="3016125" cy="26433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rtl="0">
              <a:spcBef>
                <a:spcPts val="0"/>
              </a:spcBef>
              <a:buNone/>
            </a:pPr>
            <a:r>
              <a:rPr lang="en"/>
              <a:t>Domain: Eukarya → Kingdom: Fungi</a:t>
            </a:r>
          </a:p>
        </p:txBody>
      </p:sp>
      <p:graphicFrame>
        <p:nvGraphicFramePr>
          <p:cNvPr id="205" name="Shape 205"/>
          <p:cNvGraphicFramePr/>
          <p:nvPr/>
        </p:nvGraphicFramePr>
        <p:xfrm>
          <a:off x="1017775" y="1216950"/>
          <a:ext cx="7239000" cy="2011590"/>
        </p:xfrm>
        <a:graphic>
          <a:graphicData uri="http://schemas.openxmlformats.org/drawingml/2006/table">
            <a:tbl>
              <a:tblPr>
                <a:noFill/>
                <a:tableStyleId>{5FB249AC-8DCD-4DFD-96CE-0427981B4C80}</a:tableStyleId>
              </a:tblPr>
              <a:tblGrid>
                <a:gridCol w="3619500"/>
                <a:gridCol w="3619500"/>
              </a:tblGrid>
              <a:tr h="381000">
                <a:tc>
                  <a:txBody>
                    <a:bodyPr/>
                    <a:lstStyle/>
                    <a:p>
                      <a:pPr lvl="0" rtl="0">
                        <a:spcBef>
                          <a:spcPts val="0"/>
                        </a:spcBef>
                        <a:buNone/>
                      </a:pPr>
                      <a:r>
                        <a:rPr lang="en" sz="2400" b="1"/>
                        <a:t>Cell Organization</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c>
                  <a:txBody>
                    <a:bodyPr/>
                    <a:lstStyle/>
                    <a:p>
                      <a:pPr lvl="0" rtl="0">
                        <a:spcBef>
                          <a:spcPts val="0"/>
                        </a:spcBef>
                        <a:buNone/>
                      </a:pPr>
                      <a:r>
                        <a:rPr lang="en" sz="2400"/>
                        <a:t>Unicellular &amp; multicellular</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r>
              <a:tr h="381000">
                <a:tc>
                  <a:txBody>
                    <a:bodyPr/>
                    <a:lstStyle/>
                    <a:p>
                      <a:pPr lvl="0" rtl="0">
                        <a:spcBef>
                          <a:spcPts val="0"/>
                        </a:spcBef>
                        <a:buNone/>
                      </a:pPr>
                      <a:r>
                        <a:rPr lang="en" sz="2400" b="1"/>
                        <a:t>Nucleus?</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c>
                  <a:txBody>
                    <a:bodyPr/>
                    <a:lstStyle/>
                    <a:p>
                      <a:pPr lvl="0" rtl="0">
                        <a:spcBef>
                          <a:spcPts val="0"/>
                        </a:spcBef>
                        <a:buNone/>
                      </a:pPr>
                      <a:r>
                        <a:rPr lang="en" sz="2400"/>
                        <a:t>Yes</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r>
              <a:tr h="381000">
                <a:tc>
                  <a:txBody>
                    <a:bodyPr/>
                    <a:lstStyle/>
                    <a:p>
                      <a:pPr lvl="0" rtl="0">
                        <a:spcBef>
                          <a:spcPts val="0"/>
                        </a:spcBef>
                        <a:buNone/>
                      </a:pPr>
                      <a:r>
                        <a:rPr lang="en" sz="2400" b="1"/>
                        <a:t>Cell Wall?</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c>
                  <a:txBody>
                    <a:bodyPr/>
                    <a:lstStyle/>
                    <a:p>
                      <a:pPr lvl="0">
                        <a:spcBef>
                          <a:spcPts val="0"/>
                        </a:spcBef>
                        <a:buNone/>
                      </a:pPr>
                      <a:r>
                        <a:rPr lang="en" sz="2400"/>
                        <a:t>Yes</a:t>
                      </a:r>
                    </a:p>
                    <a:p>
                      <a:pPr lvl="0" rtl="0">
                        <a:spcBef>
                          <a:spcPts val="0"/>
                        </a:spcBef>
                        <a:buNone/>
                      </a:pPr>
                      <a:r>
                        <a:rPr lang="en" sz="2400"/>
                        <a:t>*Chitin</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rtl="0">
              <a:spcBef>
                <a:spcPts val="0"/>
              </a:spcBef>
              <a:buNone/>
            </a:pPr>
            <a:r>
              <a:rPr lang="en"/>
              <a:t>Domain: Eukarya → Kingdom: Fungi</a:t>
            </a:r>
          </a:p>
        </p:txBody>
      </p:sp>
      <p:graphicFrame>
        <p:nvGraphicFramePr>
          <p:cNvPr id="211" name="Shape 211"/>
          <p:cNvGraphicFramePr/>
          <p:nvPr/>
        </p:nvGraphicFramePr>
        <p:xfrm>
          <a:off x="1017775" y="1216950"/>
          <a:ext cx="7239000" cy="2011590"/>
        </p:xfrm>
        <a:graphic>
          <a:graphicData uri="http://schemas.openxmlformats.org/drawingml/2006/table">
            <a:tbl>
              <a:tblPr>
                <a:noFill/>
                <a:tableStyleId>{5FB249AC-8DCD-4DFD-96CE-0427981B4C80}</a:tableStyleId>
              </a:tblPr>
              <a:tblGrid>
                <a:gridCol w="3619500"/>
                <a:gridCol w="3619500"/>
              </a:tblGrid>
              <a:tr h="381000">
                <a:tc>
                  <a:txBody>
                    <a:bodyPr/>
                    <a:lstStyle/>
                    <a:p>
                      <a:pPr lvl="0" rtl="0">
                        <a:spcBef>
                          <a:spcPts val="0"/>
                        </a:spcBef>
                        <a:buNone/>
                      </a:pPr>
                      <a:r>
                        <a:rPr lang="en" sz="2400" b="1"/>
                        <a:t>Nutrition</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c>
                  <a:txBody>
                    <a:bodyPr/>
                    <a:lstStyle/>
                    <a:p>
                      <a:pPr lvl="0" rtl="0">
                        <a:spcBef>
                          <a:spcPts val="0"/>
                        </a:spcBef>
                        <a:buNone/>
                      </a:pPr>
                      <a:r>
                        <a:rPr lang="en" sz="2400"/>
                        <a:t>Absorptive heterotrophs (AKA decomposers)</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r>
              <a:tr h="381000">
                <a:tc>
                  <a:txBody>
                    <a:bodyPr/>
                    <a:lstStyle/>
                    <a:p>
                      <a:pPr lvl="0" rtl="0">
                        <a:spcBef>
                          <a:spcPts val="0"/>
                        </a:spcBef>
                        <a:buNone/>
                      </a:pPr>
                      <a:r>
                        <a:rPr lang="en" sz="2400" b="1"/>
                        <a:t>Reproduction</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c>
                  <a:txBody>
                    <a:bodyPr/>
                    <a:lstStyle/>
                    <a:p>
                      <a:pPr lvl="0" rtl="0">
                        <a:spcBef>
                          <a:spcPts val="0"/>
                        </a:spcBef>
                        <a:buNone/>
                      </a:pPr>
                      <a:r>
                        <a:rPr lang="en" sz="2400"/>
                        <a:t>Asexual and sexual</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r>
              <a:tr h="381000">
                <a:tc>
                  <a:txBody>
                    <a:bodyPr/>
                    <a:lstStyle/>
                    <a:p>
                      <a:pPr lvl="0" rtl="0">
                        <a:spcBef>
                          <a:spcPts val="0"/>
                        </a:spcBef>
                        <a:buNone/>
                      </a:pPr>
                      <a:r>
                        <a:rPr lang="en" sz="2400" b="1"/>
                        <a:t>Movement</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c>
                  <a:txBody>
                    <a:bodyPr/>
                    <a:lstStyle/>
                    <a:p>
                      <a:pPr lvl="0" rtl="0">
                        <a:spcBef>
                          <a:spcPts val="0"/>
                        </a:spcBef>
                        <a:buNone/>
                      </a:pPr>
                      <a:r>
                        <a:rPr lang="en" sz="2400"/>
                        <a:t>None</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r>
            </a:tbl>
          </a:graphicData>
        </a:graphic>
      </p:graphicFrame>
      <p:pic>
        <p:nvPicPr>
          <p:cNvPr id="212" name="Shape 212"/>
          <p:cNvPicPr preferRelativeResize="0"/>
          <p:nvPr/>
        </p:nvPicPr>
        <p:blipFill>
          <a:blip r:embed="rId3">
            <a:alphaModFix/>
          </a:blip>
          <a:stretch>
            <a:fillRect/>
          </a:stretch>
        </p:blipFill>
        <p:spPr>
          <a:xfrm>
            <a:off x="801662" y="3213287"/>
            <a:ext cx="2466975" cy="1847850"/>
          </a:xfrm>
          <a:prstGeom prst="rect">
            <a:avLst/>
          </a:prstGeom>
          <a:noFill/>
          <a:ln>
            <a:noFill/>
          </a:ln>
        </p:spPr>
      </p:pic>
      <p:pic>
        <p:nvPicPr>
          <p:cNvPr id="213" name="Shape 213"/>
          <p:cNvPicPr preferRelativeResize="0"/>
          <p:nvPr/>
        </p:nvPicPr>
        <p:blipFill>
          <a:blip r:embed="rId4">
            <a:alphaModFix/>
          </a:blip>
          <a:stretch>
            <a:fillRect/>
          </a:stretch>
        </p:blipFill>
        <p:spPr>
          <a:xfrm>
            <a:off x="4638392" y="3213300"/>
            <a:ext cx="2900808" cy="18478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rtl="0">
              <a:spcBef>
                <a:spcPts val="0"/>
              </a:spcBef>
              <a:buNone/>
            </a:pPr>
            <a:r>
              <a:rPr lang="en"/>
              <a:t>Domain: Eukarya → Kingdom: Fungi</a:t>
            </a:r>
          </a:p>
        </p:txBody>
      </p:sp>
      <p:graphicFrame>
        <p:nvGraphicFramePr>
          <p:cNvPr id="219" name="Shape 219"/>
          <p:cNvGraphicFramePr/>
          <p:nvPr/>
        </p:nvGraphicFramePr>
        <p:xfrm>
          <a:off x="1017775" y="1409612"/>
          <a:ext cx="7239000" cy="1828740"/>
        </p:xfrm>
        <a:graphic>
          <a:graphicData uri="http://schemas.openxmlformats.org/drawingml/2006/table">
            <a:tbl>
              <a:tblPr>
                <a:noFill/>
                <a:tableStyleId>{5FB249AC-8DCD-4DFD-96CE-0427981B4C80}</a:tableStyleId>
              </a:tblPr>
              <a:tblGrid>
                <a:gridCol w="3619500"/>
                <a:gridCol w="3619500"/>
              </a:tblGrid>
              <a:tr h="381000">
                <a:tc>
                  <a:txBody>
                    <a:bodyPr/>
                    <a:lstStyle/>
                    <a:p>
                      <a:pPr lvl="0" rtl="0">
                        <a:spcBef>
                          <a:spcPts val="0"/>
                        </a:spcBef>
                        <a:buNone/>
                      </a:pPr>
                      <a:r>
                        <a:rPr lang="en" sz="2400" b="1"/>
                        <a:t>Habitat</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c>
                  <a:txBody>
                    <a:bodyPr/>
                    <a:lstStyle/>
                    <a:p>
                      <a:pPr lvl="0" rtl="0">
                        <a:spcBef>
                          <a:spcPts val="0"/>
                        </a:spcBef>
                        <a:buNone/>
                      </a:pPr>
                      <a:r>
                        <a:rPr lang="en" sz="2400"/>
                        <a:t>Most places</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r>
              <a:tr h="381000">
                <a:tc>
                  <a:txBody>
                    <a:bodyPr/>
                    <a:lstStyle/>
                    <a:p>
                      <a:pPr lvl="0" rtl="0">
                        <a:spcBef>
                          <a:spcPts val="0"/>
                        </a:spcBef>
                        <a:buNone/>
                      </a:pPr>
                      <a:r>
                        <a:rPr lang="en" sz="2400" b="1"/>
                        <a:t>Examples</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c>
                  <a:txBody>
                    <a:bodyPr/>
                    <a:lstStyle/>
                    <a:p>
                      <a:pPr lvl="0">
                        <a:spcBef>
                          <a:spcPts val="0"/>
                        </a:spcBef>
                        <a:buNone/>
                      </a:pPr>
                      <a:r>
                        <a:rPr lang="en" sz="2400"/>
                        <a:t>Yeast </a:t>
                      </a:r>
                    </a:p>
                    <a:p>
                      <a:pPr lvl="0">
                        <a:spcBef>
                          <a:spcPts val="0"/>
                        </a:spcBef>
                        <a:buNone/>
                      </a:pPr>
                      <a:r>
                        <a:rPr lang="en" sz="2400"/>
                        <a:t>Ringworm (parasite)</a:t>
                      </a:r>
                    </a:p>
                    <a:p>
                      <a:pPr lvl="0" rtl="0">
                        <a:spcBef>
                          <a:spcPts val="0"/>
                        </a:spcBef>
                        <a:buNone/>
                      </a:pPr>
                      <a:r>
                        <a:rPr lang="en" sz="2400"/>
                        <a:t>Mushrooms</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r>
            </a:tbl>
          </a:graphicData>
        </a:graphic>
      </p:graphicFrame>
      <p:pic>
        <p:nvPicPr>
          <p:cNvPr id="220" name="Shape 220"/>
          <p:cNvPicPr preferRelativeResize="0"/>
          <p:nvPr/>
        </p:nvPicPr>
        <p:blipFill>
          <a:blip r:embed="rId3">
            <a:alphaModFix/>
          </a:blip>
          <a:stretch>
            <a:fillRect/>
          </a:stretch>
        </p:blipFill>
        <p:spPr>
          <a:xfrm>
            <a:off x="3207174" y="3401975"/>
            <a:ext cx="2340537" cy="15238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rtl="0">
              <a:spcBef>
                <a:spcPts val="0"/>
              </a:spcBef>
              <a:buNone/>
            </a:pPr>
            <a:r>
              <a:rPr lang="en"/>
              <a:t>Domain: Eukarya → Kingdom: Plantae</a:t>
            </a:r>
          </a:p>
        </p:txBody>
      </p:sp>
      <p:graphicFrame>
        <p:nvGraphicFramePr>
          <p:cNvPr id="226" name="Shape 226"/>
          <p:cNvGraphicFramePr/>
          <p:nvPr/>
        </p:nvGraphicFramePr>
        <p:xfrm>
          <a:off x="1017775" y="1216950"/>
          <a:ext cx="7239000" cy="2011590"/>
        </p:xfrm>
        <a:graphic>
          <a:graphicData uri="http://schemas.openxmlformats.org/drawingml/2006/table">
            <a:tbl>
              <a:tblPr>
                <a:noFill/>
                <a:tableStyleId>{5FB249AC-8DCD-4DFD-96CE-0427981B4C80}</a:tableStyleId>
              </a:tblPr>
              <a:tblGrid>
                <a:gridCol w="3619500"/>
                <a:gridCol w="3619500"/>
              </a:tblGrid>
              <a:tr h="381000">
                <a:tc>
                  <a:txBody>
                    <a:bodyPr/>
                    <a:lstStyle/>
                    <a:p>
                      <a:pPr lvl="0" rtl="0">
                        <a:spcBef>
                          <a:spcPts val="0"/>
                        </a:spcBef>
                        <a:buNone/>
                      </a:pPr>
                      <a:r>
                        <a:rPr lang="en" sz="2400" b="1"/>
                        <a:t>Cell Organization</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c>
                  <a:txBody>
                    <a:bodyPr/>
                    <a:lstStyle/>
                    <a:p>
                      <a:pPr lvl="0" rtl="0">
                        <a:spcBef>
                          <a:spcPts val="0"/>
                        </a:spcBef>
                        <a:buNone/>
                      </a:pPr>
                      <a:r>
                        <a:rPr lang="en" sz="2400"/>
                        <a:t>Multicellular</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r>
              <a:tr h="381000">
                <a:tc>
                  <a:txBody>
                    <a:bodyPr/>
                    <a:lstStyle/>
                    <a:p>
                      <a:pPr lvl="0" rtl="0">
                        <a:spcBef>
                          <a:spcPts val="0"/>
                        </a:spcBef>
                        <a:buNone/>
                      </a:pPr>
                      <a:r>
                        <a:rPr lang="en" sz="2400" b="1"/>
                        <a:t>Nucleus?</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c>
                  <a:txBody>
                    <a:bodyPr/>
                    <a:lstStyle/>
                    <a:p>
                      <a:pPr lvl="0" rtl="0">
                        <a:spcBef>
                          <a:spcPts val="0"/>
                        </a:spcBef>
                        <a:buNone/>
                      </a:pPr>
                      <a:r>
                        <a:rPr lang="en" sz="2400"/>
                        <a:t>Yes</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r>
              <a:tr h="381000">
                <a:tc>
                  <a:txBody>
                    <a:bodyPr/>
                    <a:lstStyle/>
                    <a:p>
                      <a:pPr lvl="0" rtl="0">
                        <a:spcBef>
                          <a:spcPts val="0"/>
                        </a:spcBef>
                        <a:buNone/>
                      </a:pPr>
                      <a:r>
                        <a:rPr lang="en" sz="2400" b="1"/>
                        <a:t>Cell Wall?</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c>
                  <a:txBody>
                    <a:bodyPr/>
                    <a:lstStyle/>
                    <a:p>
                      <a:pPr lvl="0" rtl="0">
                        <a:spcBef>
                          <a:spcPts val="0"/>
                        </a:spcBef>
                        <a:buNone/>
                      </a:pPr>
                      <a:r>
                        <a:rPr lang="en" sz="2400"/>
                        <a:t>Yes</a:t>
                      </a:r>
                    </a:p>
                    <a:p>
                      <a:pPr lvl="0" rtl="0">
                        <a:spcBef>
                          <a:spcPts val="0"/>
                        </a:spcBef>
                        <a:buNone/>
                      </a:pPr>
                      <a:r>
                        <a:rPr lang="en" sz="2400"/>
                        <a:t>*Cellulose</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r>
            </a:tbl>
          </a:graphicData>
        </a:graphic>
      </p:graphicFrame>
      <p:pic>
        <p:nvPicPr>
          <p:cNvPr id="227" name="Shape 227"/>
          <p:cNvPicPr preferRelativeResize="0"/>
          <p:nvPr/>
        </p:nvPicPr>
        <p:blipFill>
          <a:blip r:embed="rId3">
            <a:alphaModFix/>
          </a:blip>
          <a:stretch>
            <a:fillRect/>
          </a:stretch>
        </p:blipFill>
        <p:spPr>
          <a:xfrm>
            <a:off x="1612598" y="3371125"/>
            <a:ext cx="1428775" cy="1605850"/>
          </a:xfrm>
          <a:prstGeom prst="rect">
            <a:avLst/>
          </a:prstGeom>
          <a:noFill/>
          <a:ln>
            <a:noFill/>
          </a:ln>
        </p:spPr>
      </p:pic>
      <p:pic>
        <p:nvPicPr>
          <p:cNvPr id="228" name="Shape 228"/>
          <p:cNvPicPr preferRelativeResize="0"/>
          <p:nvPr/>
        </p:nvPicPr>
        <p:blipFill>
          <a:blip r:embed="rId4">
            <a:alphaModFix/>
          </a:blip>
          <a:stretch>
            <a:fillRect/>
          </a:stretch>
        </p:blipFill>
        <p:spPr>
          <a:xfrm>
            <a:off x="4594673" y="3361350"/>
            <a:ext cx="2547649" cy="16254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rtl="0">
              <a:spcBef>
                <a:spcPts val="0"/>
              </a:spcBef>
              <a:buNone/>
            </a:pPr>
            <a:r>
              <a:rPr lang="en"/>
              <a:t>Domain: Eukarya → Kingdom: Plantae</a:t>
            </a:r>
          </a:p>
        </p:txBody>
      </p:sp>
      <p:graphicFrame>
        <p:nvGraphicFramePr>
          <p:cNvPr id="234" name="Shape 234"/>
          <p:cNvGraphicFramePr/>
          <p:nvPr/>
        </p:nvGraphicFramePr>
        <p:xfrm>
          <a:off x="1017775" y="1216950"/>
          <a:ext cx="7239000" cy="2377350"/>
        </p:xfrm>
        <a:graphic>
          <a:graphicData uri="http://schemas.openxmlformats.org/drawingml/2006/table">
            <a:tbl>
              <a:tblPr>
                <a:noFill/>
                <a:tableStyleId>{5FB249AC-8DCD-4DFD-96CE-0427981B4C80}</a:tableStyleId>
              </a:tblPr>
              <a:tblGrid>
                <a:gridCol w="3619500"/>
                <a:gridCol w="3619500"/>
              </a:tblGrid>
              <a:tr h="381000">
                <a:tc>
                  <a:txBody>
                    <a:bodyPr/>
                    <a:lstStyle/>
                    <a:p>
                      <a:pPr lvl="0" rtl="0">
                        <a:spcBef>
                          <a:spcPts val="0"/>
                        </a:spcBef>
                        <a:buNone/>
                      </a:pPr>
                      <a:r>
                        <a:rPr lang="en" sz="2400" b="1"/>
                        <a:t>Nutrition</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c>
                  <a:txBody>
                    <a:bodyPr/>
                    <a:lstStyle/>
                    <a:p>
                      <a:pPr lvl="0" rtl="0">
                        <a:spcBef>
                          <a:spcPts val="0"/>
                        </a:spcBef>
                        <a:buNone/>
                      </a:pPr>
                      <a:r>
                        <a:rPr lang="en" sz="2400"/>
                        <a:t>Autotrophic and photosynthetic</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r>
              <a:tr h="381000">
                <a:tc>
                  <a:txBody>
                    <a:bodyPr/>
                    <a:lstStyle/>
                    <a:p>
                      <a:pPr lvl="0" rtl="0">
                        <a:spcBef>
                          <a:spcPts val="0"/>
                        </a:spcBef>
                        <a:buNone/>
                      </a:pPr>
                      <a:r>
                        <a:rPr lang="en" sz="2400" b="1"/>
                        <a:t>Reproduction</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c>
                  <a:txBody>
                    <a:bodyPr/>
                    <a:lstStyle/>
                    <a:p>
                      <a:pPr lvl="0">
                        <a:spcBef>
                          <a:spcPts val="0"/>
                        </a:spcBef>
                        <a:buNone/>
                      </a:pPr>
                      <a:r>
                        <a:rPr lang="en" sz="2400"/>
                        <a:t>Asexual and sexual</a:t>
                      </a:r>
                    </a:p>
                    <a:p>
                      <a:pPr lvl="0" rtl="0">
                        <a:spcBef>
                          <a:spcPts val="0"/>
                        </a:spcBef>
                        <a:buNone/>
                      </a:pPr>
                      <a:r>
                        <a:rPr lang="en" sz="2400"/>
                        <a:t>*Know flower structure</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r>
              <a:tr h="381000">
                <a:tc>
                  <a:txBody>
                    <a:bodyPr/>
                    <a:lstStyle/>
                    <a:p>
                      <a:pPr lvl="0" rtl="0">
                        <a:spcBef>
                          <a:spcPts val="0"/>
                        </a:spcBef>
                        <a:buNone/>
                      </a:pPr>
                      <a:r>
                        <a:rPr lang="en" sz="2400" b="1"/>
                        <a:t>Movement</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c>
                  <a:txBody>
                    <a:bodyPr/>
                    <a:lstStyle/>
                    <a:p>
                      <a:pPr lvl="0" rtl="0">
                        <a:spcBef>
                          <a:spcPts val="0"/>
                        </a:spcBef>
                        <a:buNone/>
                      </a:pPr>
                      <a:r>
                        <a:rPr lang="en" sz="2400"/>
                        <a:t>None</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r>
            </a:tbl>
          </a:graphicData>
        </a:graphic>
      </p:graphicFrame>
      <p:pic>
        <p:nvPicPr>
          <p:cNvPr id="235" name="Shape 235"/>
          <p:cNvPicPr preferRelativeResize="0"/>
          <p:nvPr/>
        </p:nvPicPr>
        <p:blipFill>
          <a:blip r:embed="rId3">
            <a:alphaModFix/>
          </a:blip>
          <a:stretch>
            <a:fillRect/>
          </a:stretch>
        </p:blipFill>
        <p:spPr>
          <a:xfrm>
            <a:off x="1017762" y="3639775"/>
            <a:ext cx="2344324" cy="13675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Domain: Eukarya → Kingdom: Plantae</a:t>
            </a:r>
          </a:p>
        </p:txBody>
      </p:sp>
      <p:sp>
        <p:nvSpPr>
          <p:cNvPr id="241" name="Shape 241"/>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lvl="0">
              <a:spcBef>
                <a:spcPts val="0"/>
              </a:spcBef>
              <a:buNone/>
            </a:pPr>
            <a:r>
              <a:rPr lang="en" sz="2400">
                <a:solidFill>
                  <a:srgbClr val="000000"/>
                </a:solidFill>
              </a:rPr>
              <a:t>Male Parts:</a:t>
            </a:r>
          </a:p>
          <a:p>
            <a:pPr lvl="0">
              <a:spcBef>
                <a:spcPts val="0"/>
              </a:spcBef>
              <a:buNone/>
            </a:pPr>
            <a:r>
              <a:rPr lang="en" sz="2400">
                <a:solidFill>
                  <a:srgbClr val="000000"/>
                </a:solidFill>
              </a:rPr>
              <a:t>Stamen  (Anther, Filament, Pollen)</a:t>
            </a:r>
          </a:p>
          <a:p>
            <a:pPr lvl="0">
              <a:spcBef>
                <a:spcPts val="0"/>
              </a:spcBef>
              <a:buNone/>
            </a:pPr>
            <a:endParaRPr sz="2400">
              <a:solidFill>
                <a:srgbClr val="000000"/>
              </a:solidFill>
            </a:endParaRPr>
          </a:p>
          <a:p>
            <a:pPr lvl="0">
              <a:spcBef>
                <a:spcPts val="0"/>
              </a:spcBef>
              <a:buNone/>
            </a:pPr>
            <a:r>
              <a:rPr lang="en" sz="2400">
                <a:solidFill>
                  <a:srgbClr val="000000"/>
                </a:solidFill>
              </a:rPr>
              <a:t>Female Parts:</a:t>
            </a:r>
          </a:p>
          <a:p>
            <a:pPr lvl="0">
              <a:spcBef>
                <a:spcPts val="0"/>
              </a:spcBef>
              <a:buNone/>
            </a:pPr>
            <a:r>
              <a:rPr lang="en" sz="2400">
                <a:solidFill>
                  <a:srgbClr val="000000"/>
                </a:solidFill>
              </a:rPr>
              <a:t>Carpel (Stigma, Style, Ovary/Egg)</a:t>
            </a:r>
          </a:p>
        </p:txBody>
      </p:sp>
      <p:pic>
        <p:nvPicPr>
          <p:cNvPr id="242" name="Shape 242"/>
          <p:cNvPicPr preferRelativeResize="0"/>
          <p:nvPr/>
        </p:nvPicPr>
        <p:blipFill>
          <a:blip r:embed="rId3">
            <a:alphaModFix/>
          </a:blip>
          <a:stretch>
            <a:fillRect/>
          </a:stretch>
        </p:blipFill>
        <p:spPr>
          <a:xfrm>
            <a:off x="5312876" y="1266325"/>
            <a:ext cx="3831125" cy="33027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rtl="0">
              <a:spcBef>
                <a:spcPts val="0"/>
              </a:spcBef>
              <a:buNone/>
            </a:pPr>
            <a:r>
              <a:rPr lang="en"/>
              <a:t>Domain: Eukarya → Kingdom: Plantae</a:t>
            </a:r>
          </a:p>
        </p:txBody>
      </p:sp>
      <p:graphicFrame>
        <p:nvGraphicFramePr>
          <p:cNvPr id="248" name="Shape 248"/>
          <p:cNvGraphicFramePr/>
          <p:nvPr/>
        </p:nvGraphicFramePr>
        <p:xfrm>
          <a:off x="1017775" y="1152425"/>
          <a:ext cx="7239000" cy="1828740"/>
        </p:xfrm>
        <a:graphic>
          <a:graphicData uri="http://schemas.openxmlformats.org/drawingml/2006/table">
            <a:tbl>
              <a:tblPr>
                <a:noFill/>
                <a:tableStyleId>{5FB249AC-8DCD-4DFD-96CE-0427981B4C80}</a:tableStyleId>
              </a:tblPr>
              <a:tblGrid>
                <a:gridCol w="3619500"/>
                <a:gridCol w="3619500"/>
              </a:tblGrid>
              <a:tr h="381000">
                <a:tc>
                  <a:txBody>
                    <a:bodyPr/>
                    <a:lstStyle/>
                    <a:p>
                      <a:pPr lvl="0" rtl="0">
                        <a:spcBef>
                          <a:spcPts val="0"/>
                        </a:spcBef>
                        <a:buNone/>
                      </a:pPr>
                      <a:r>
                        <a:rPr lang="en" sz="2400" b="1"/>
                        <a:t>Habitat</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c>
                  <a:txBody>
                    <a:bodyPr/>
                    <a:lstStyle/>
                    <a:p>
                      <a:pPr lvl="0" rtl="0">
                        <a:spcBef>
                          <a:spcPts val="0"/>
                        </a:spcBef>
                        <a:buNone/>
                      </a:pPr>
                      <a:r>
                        <a:rPr lang="en" sz="2400"/>
                        <a:t>Most places</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r>
              <a:tr h="381000">
                <a:tc>
                  <a:txBody>
                    <a:bodyPr/>
                    <a:lstStyle/>
                    <a:p>
                      <a:pPr lvl="0" rtl="0">
                        <a:spcBef>
                          <a:spcPts val="0"/>
                        </a:spcBef>
                        <a:buNone/>
                      </a:pPr>
                      <a:r>
                        <a:rPr lang="en" sz="2400" b="1"/>
                        <a:t>Examples</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c>
                  <a:txBody>
                    <a:bodyPr/>
                    <a:lstStyle/>
                    <a:p>
                      <a:pPr lvl="0">
                        <a:spcBef>
                          <a:spcPts val="0"/>
                        </a:spcBef>
                        <a:buNone/>
                      </a:pPr>
                      <a:r>
                        <a:rPr lang="en" sz="2400"/>
                        <a:t>Bryophytes (water)</a:t>
                      </a:r>
                    </a:p>
                    <a:p>
                      <a:pPr lvl="0">
                        <a:spcBef>
                          <a:spcPts val="0"/>
                        </a:spcBef>
                        <a:buNone/>
                      </a:pPr>
                      <a:r>
                        <a:rPr lang="en" sz="2400"/>
                        <a:t>Gymnosperms (cone)</a:t>
                      </a:r>
                    </a:p>
                    <a:p>
                      <a:pPr lvl="0" rtl="0">
                        <a:spcBef>
                          <a:spcPts val="0"/>
                        </a:spcBef>
                        <a:buNone/>
                      </a:pPr>
                      <a:r>
                        <a:rPr lang="en" sz="2400"/>
                        <a:t>Angiosperms (flower)</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r>
            </a:tbl>
          </a:graphicData>
        </a:graphic>
      </p:graphicFrame>
      <p:pic>
        <p:nvPicPr>
          <p:cNvPr id="249" name="Shape 249"/>
          <p:cNvPicPr preferRelativeResize="0"/>
          <p:nvPr/>
        </p:nvPicPr>
        <p:blipFill>
          <a:blip r:embed="rId3">
            <a:alphaModFix/>
          </a:blip>
          <a:stretch>
            <a:fillRect/>
          </a:stretch>
        </p:blipFill>
        <p:spPr>
          <a:xfrm>
            <a:off x="1017775" y="3110962"/>
            <a:ext cx="2846886" cy="1813500"/>
          </a:xfrm>
          <a:prstGeom prst="rect">
            <a:avLst/>
          </a:prstGeom>
          <a:noFill/>
          <a:ln>
            <a:noFill/>
          </a:ln>
        </p:spPr>
      </p:pic>
      <p:pic>
        <p:nvPicPr>
          <p:cNvPr id="250" name="Shape 250"/>
          <p:cNvPicPr preferRelativeResize="0"/>
          <p:nvPr/>
        </p:nvPicPr>
        <p:blipFill>
          <a:blip r:embed="rId4">
            <a:alphaModFix/>
          </a:blip>
          <a:stretch>
            <a:fillRect/>
          </a:stretch>
        </p:blipFill>
        <p:spPr>
          <a:xfrm>
            <a:off x="5078224" y="3022474"/>
            <a:ext cx="2295224" cy="19904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5" name="Shape 255"/>
          <p:cNvPicPr preferRelativeResize="0"/>
          <p:nvPr/>
        </p:nvPicPr>
        <p:blipFill rotWithShape="1">
          <a:blip r:embed="rId3">
            <a:alphaModFix/>
          </a:blip>
          <a:srcRect t="10924" b="15061"/>
          <a:stretch/>
        </p:blipFill>
        <p:spPr>
          <a:xfrm>
            <a:off x="908062" y="1266299"/>
            <a:ext cx="7327874" cy="3655274"/>
          </a:xfrm>
          <a:prstGeom prst="rect">
            <a:avLst/>
          </a:prstGeom>
          <a:noFill/>
          <a:ln>
            <a:noFill/>
          </a:ln>
        </p:spPr>
      </p:pic>
      <p:sp>
        <p:nvSpPr>
          <p:cNvPr id="256" name="Shape 256"/>
          <p:cNvSpPr txBox="1"/>
          <p:nvPr/>
        </p:nvSpPr>
        <p:spPr>
          <a:xfrm>
            <a:off x="430800" y="770100"/>
            <a:ext cx="8037900" cy="496200"/>
          </a:xfrm>
          <a:prstGeom prst="rect">
            <a:avLst/>
          </a:prstGeom>
          <a:noFill/>
          <a:ln>
            <a:noFill/>
          </a:ln>
        </p:spPr>
        <p:txBody>
          <a:bodyPr lIns="91425" tIns="91425" rIns="91425" bIns="91425" anchor="t" anchorCtr="0">
            <a:noAutofit/>
          </a:bodyPr>
          <a:lstStyle/>
          <a:p>
            <a:pPr lvl="0">
              <a:spcBef>
                <a:spcPts val="0"/>
              </a:spcBef>
              <a:buNone/>
            </a:pPr>
            <a:r>
              <a:rPr lang="en" sz="1800"/>
              <a:t>     (Bryophytes)			      ( Gymnosperms)       	  (Angiosperm)	</a:t>
            </a:r>
            <a:r>
              <a:rPr lang="en"/>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Shape 261"/>
          <p:cNvPicPr preferRelativeResize="0"/>
          <p:nvPr/>
        </p:nvPicPr>
        <p:blipFill>
          <a:blip r:embed="rId3">
            <a:alphaModFix/>
          </a:blip>
          <a:stretch>
            <a:fillRect/>
          </a:stretch>
        </p:blipFill>
        <p:spPr>
          <a:xfrm>
            <a:off x="1482025" y="187400"/>
            <a:ext cx="6076950" cy="45624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Domain: Archaea</a:t>
            </a:r>
          </a:p>
        </p:txBody>
      </p:sp>
      <p:graphicFrame>
        <p:nvGraphicFramePr>
          <p:cNvPr id="78" name="Shape 78"/>
          <p:cNvGraphicFramePr/>
          <p:nvPr/>
        </p:nvGraphicFramePr>
        <p:xfrm>
          <a:off x="1017775" y="1216950"/>
          <a:ext cx="7239000" cy="1645830"/>
        </p:xfrm>
        <a:graphic>
          <a:graphicData uri="http://schemas.openxmlformats.org/drawingml/2006/table">
            <a:tbl>
              <a:tblPr>
                <a:noFill/>
                <a:tableStyleId>{5FB249AC-8DCD-4DFD-96CE-0427981B4C80}</a:tableStyleId>
              </a:tblPr>
              <a:tblGrid>
                <a:gridCol w="3619500"/>
                <a:gridCol w="3619500"/>
              </a:tblGrid>
              <a:tr h="381000">
                <a:tc>
                  <a:txBody>
                    <a:bodyPr/>
                    <a:lstStyle/>
                    <a:p>
                      <a:pPr lvl="0">
                        <a:spcBef>
                          <a:spcPts val="0"/>
                        </a:spcBef>
                        <a:buNone/>
                      </a:pPr>
                      <a:r>
                        <a:rPr lang="en" sz="2400" b="1"/>
                        <a:t>Kingdom</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c>
                  <a:txBody>
                    <a:bodyPr/>
                    <a:lstStyle/>
                    <a:p>
                      <a:pPr lvl="0">
                        <a:spcBef>
                          <a:spcPts val="0"/>
                        </a:spcBef>
                        <a:buNone/>
                      </a:pPr>
                      <a:r>
                        <a:rPr lang="en" sz="2400"/>
                        <a:t>Archaebacteria</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r>
              <a:tr h="381000">
                <a:tc>
                  <a:txBody>
                    <a:bodyPr/>
                    <a:lstStyle/>
                    <a:p>
                      <a:pPr lvl="0">
                        <a:spcBef>
                          <a:spcPts val="0"/>
                        </a:spcBef>
                        <a:buNone/>
                      </a:pPr>
                      <a:r>
                        <a:rPr lang="en" sz="2400" b="1"/>
                        <a:t>Cell Type</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c>
                  <a:txBody>
                    <a:bodyPr/>
                    <a:lstStyle/>
                    <a:p>
                      <a:pPr lvl="0">
                        <a:spcBef>
                          <a:spcPts val="0"/>
                        </a:spcBef>
                        <a:buNone/>
                      </a:pPr>
                      <a:r>
                        <a:rPr lang="en" sz="2400"/>
                        <a:t>Prokaryotic</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r>
              <a:tr h="381000">
                <a:tc>
                  <a:txBody>
                    <a:bodyPr/>
                    <a:lstStyle/>
                    <a:p>
                      <a:pPr lvl="0">
                        <a:spcBef>
                          <a:spcPts val="0"/>
                        </a:spcBef>
                        <a:buNone/>
                      </a:pPr>
                      <a:r>
                        <a:rPr lang="en" sz="2400" b="1"/>
                        <a:t>Cell Organization</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c>
                  <a:txBody>
                    <a:bodyPr/>
                    <a:lstStyle/>
                    <a:p>
                      <a:pPr lvl="0">
                        <a:spcBef>
                          <a:spcPts val="0"/>
                        </a:spcBef>
                        <a:buNone/>
                      </a:pPr>
                      <a:r>
                        <a:rPr lang="en" sz="2400"/>
                        <a:t>Unicellular </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r>
            </a:tbl>
          </a:graphicData>
        </a:graphic>
      </p:graphicFrame>
      <p:pic>
        <p:nvPicPr>
          <p:cNvPr id="79" name="Shape 79"/>
          <p:cNvPicPr preferRelativeResize="0"/>
          <p:nvPr/>
        </p:nvPicPr>
        <p:blipFill>
          <a:blip r:embed="rId3">
            <a:alphaModFix/>
          </a:blip>
          <a:stretch>
            <a:fillRect/>
          </a:stretch>
        </p:blipFill>
        <p:spPr>
          <a:xfrm>
            <a:off x="3642224" y="2984524"/>
            <a:ext cx="1993425" cy="198347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Shape 266"/>
          <p:cNvPicPr preferRelativeResize="0"/>
          <p:nvPr/>
        </p:nvPicPr>
        <p:blipFill>
          <a:blip r:embed="rId3">
            <a:alphaModFix/>
          </a:blip>
          <a:stretch>
            <a:fillRect/>
          </a:stretch>
        </p:blipFill>
        <p:spPr>
          <a:xfrm>
            <a:off x="152400" y="152400"/>
            <a:ext cx="8805399" cy="457334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rtl="0">
              <a:spcBef>
                <a:spcPts val="0"/>
              </a:spcBef>
              <a:buNone/>
            </a:pPr>
            <a:r>
              <a:rPr lang="en"/>
              <a:t>Domain: Eukarya → Kingdom: Animalia</a:t>
            </a:r>
          </a:p>
        </p:txBody>
      </p:sp>
      <p:graphicFrame>
        <p:nvGraphicFramePr>
          <p:cNvPr id="272" name="Shape 272"/>
          <p:cNvGraphicFramePr/>
          <p:nvPr/>
        </p:nvGraphicFramePr>
        <p:xfrm>
          <a:off x="1017775" y="1216950"/>
          <a:ext cx="7239000" cy="1645830"/>
        </p:xfrm>
        <a:graphic>
          <a:graphicData uri="http://schemas.openxmlformats.org/drawingml/2006/table">
            <a:tbl>
              <a:tblPr>
                <a:noFill/>
                <a:tableStyleId>{5FB249AC-8DCD-4DFD-96CE-0427981B4C80}</a:tableStyleId>
              </a:tblPr>
              <a:tblGrid>
                <a:gridCol w="3619500"/>
                <a:gridCol w="3619500"/>
              </a:tblGrid>
              <a:tr h="381000">
                <a:tc>
                  <a:txBody>
                    <a:bodyPr/>
                    <a:lstStyle/>
                    <a:p>
                      <a:pPr lvl="0" rtl="0">
                        <a:spcBef>
                          <a:spcPts val="0"/>
                        </a:spcBef>
                        <a:buNone/>
                      </a:pPr>
                      <a:r>
                        <a:rPr lang="en" sz="2400" b="1"/>
                        <a:t>Cell Organization</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c>
                  <a:txBody>
                    <a:bodyPr/>
                    <a:lstStyle/>
                    <a:p>
                      <a:pPr lvl="0" rtl="0">
                        <a:spcBef>
                          <a:spcPts val="0"/>
                        </a:spcBef>
                        <a:buNone/>
                      </a:pPr>
                      <a:r>
                        <a:rPr lang="en" sz="2400"/>
                        <a:t>Multicellular</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r>
              <a:tr h="381000">
                <a:tc>
                  <a:txBody>
                    <a:bodyPr/>
                    <a:lstStyle/>
                    <a:p>
                      <a:pPr lvl="0" rtl="0">
                        <a:spcBef>
                          <a:spcPts val="0"/>
                        </a:spcBef>
                        <a:buNone/>
                      </a:pPr>
                      <a:r>
                        <a:rPr lang="en" sz="2400" b="1"/>
                        <a:t>Nucleus?</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c>
                  <a:txBody>
                    <a:bodyPr/>
                    <a:lstStyle/>
                    <a:p>
                      <a:pPr lvl="0" rtl="0">
                        <a:spcBef>
                          <a:spcPts val="0"/>
                        </a:spcBef>
                        <a:buNone/>
                      </a:pPr>
                      <a:r>
                        <a:rPr lang="en" sz="2400"/>
                        <a:t>Yes</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r>
              <a:tr h="381000">
                <a:tc>
                  <a:txBody>
                    <a:bodyPr/>
                    <a:lstStyle/>
                    <a:p>
                      <a:pPr lvl="0" rtl="0">
                        <a:spcBef>
                          <a:spcPts val="0"/>
                        </a:spcBef>
                        <a:buNone/>
                      </a:pPr>
                      <a:r>
                        <a:rPr lang="en" sz="2400" b="1"/>
                        <a:t>Cell Wall?</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c>
                  <a:txBody>
                    <a:bodyPr/>
                    <a:lstStyle/>
                    <a:p>
                      <a:pPr lvl="0" rtl="0">
                        <a:spcBef>
                          <a:spcPts val="0"/>
                        </a:spcBef>
                        <a:buNone/>
                      </a:pPr>
                      <a:r>
                        <a:rPr lang="en" sz="2400"/>
                        <a:t>No</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rtl="0">
              <a:spcBef>
                <a:spcPts val="0"/>
              </a:spcBef>
              <a:buNone/>
            </a:pPr>
            <a:r>
              <a:rPr lang="en"/>
              <a:t>Domain: Eukarya → Kingdom: Animalia</a:t>
            </a:r>
          </a:p>
        </p:txBody>
      </p:sp>
      <p:graphicFrame>
        <p:nvGraphicFramePr>
          <p:cNvPr id="278" name="Shape 278"/>
          <p:cNvGraphicFramePr/>
          <p:nvPr/>
        </p:nvGraphicFramePr>
        <p:xfrm>
          <a:off x="1017775" y="1216950"/>
          <a:ext cx="7239000" cy="1645830"/>
        </p:xfrm>
        <a:graphic>
          <a:graphicData uri="http://schemas.openxmlformats.org/drawingml/2006/table">
            <a:tbl>
              <a:tblPr>
                <a:noFill/>
                <a:tableStyleId>{5FB249AC-8DCD-4DFD-96CE-0427981B4C80}</a:tableStyleId>
              </a:tblPr>
              <a:tblGrid>
                <a:gridCol w="3619500"/>
                <a:gridCol w="3619500"/>
              </a:tblGrid>
              <a:tr h="381000">
                <a:tc>
                  <a:txBody>
                    <a:bodyPr/>
                    <a:lstStyle/>
                    <a:p>
                      <a:pPr lvl="0" rtl="0">
                        <a:spcBef>
                          <a:spcPts val="0"/>
                        </a:spcBef>
                        <a:buNone/>
                      </a:pPr>
                      <a:r>
                        <a:rPr lang="en" sz="2400" b="1"/>
                        <a:t>Nutrition</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c>
                  <a:txBody>
                    <a:bodyPr/>
                    <a:lstStyle/>
                    <a:p>
                      <a:pPr lvl="0" rtl="0">
                        <a:spcBef>
                          <a:spcPts val="0"/>
                        </a:spcBef>
                        <a:buNone/>
                      </a:pPr>
                      <a:r>
                        <a:rPr lang="en" sz="2400"/>
                        <a:t>Heterotrophic</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r>
              <a:tr h="381000">
                <a:tc>
                  <a:txBody>
                    <a:bodyPr/>
                    <a:lstStyle/>
                    <a:p>
                      <a:pPr lvl="0" rtl="0">
                        <a:spcBef>
                          <a:spcPts val="0"/>
                        </a:spcBef>
                        <a:buNone/>
                      </a:pPr>
                      <a:r>
                        <a:rPr lang="en" sz="2400" b="1"/>
                        <a:t>Reproduction</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c>
                  <a:txBody>
                    <a:bodyPr/>
                    <a:lstStyle/>
                    <a:p>
                      <a:pPr lvl="0" rtl="0">
                        <a:spcBef>
                          <a:spcPts val="0"/>
                        </a:spcBef>
                        <a:buNone/>
                      </a:pPr>
                      <a:r>
                        <a:rPr lang="en" sz="2400"/>
                        <a:t>Asexual and sexual</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r>
              <a:tr h="381000">
                <a:tc>
                  <a:txBody>
                    <a:bodyPr/>
                    <a:lstStyle/>
                    <a:p>
                      <a:pPr lvl="0" rtl="0">
                        <a:spcBef>
                          <a:spcPts val="0"/>
                        </a:spcBef>
                        <a:buNone/>
                      </a:pPr>
                      <a:r>
                        <a:rPr lang="en" sz="2400" b="1"/>
                        <a:t>Movement</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c>
                  <a:txBody>
                    <a:bodyPr/>
                    <a:lstStyle/>
                    <a:p>
                      <a:pPr lvl="0" rtl="0">
                        <a:spcBef>
                          <a:spcPts val="0"/>
                        </a:spcBef>
                        <a:buNone/>
                      </a:pPr>
                      <a:r>
                        <a:rPr lang="en" sz="2400"/>
                        <a:t>Some</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r>
            </a:tbl>
          </a:graphicData>
        </a:graphic>
      </p:graphicFrame>
      <p:pic>
        <p:nvPicPr>
          <p:cNvPr id="279" name="Shape 279"/>
          <p:cNvPicPr preferRelativeResize="0"/>
          <p:nvPr/>
        </p:nvPicPr>
        <p:blipFill>
          <a:blip r:embed="rId3">
            <a:alphaModFix/>
          </a:blip>
          <a:stretch>
            <a:fillRect/>
          </a:stretch>
        </p:blipFill>
        <p:spPr>
          <a:xfrm>
            <a:off x="362325" y="3003750"/>
            <a:ext cx="2425200" cy="1875500"/>
          </a:xfrm>
          <a:prstGeom prst="rect">
            <a:avLst/>
          </a:prstGeom>
          <a:noFill/>
          <a:ln>
            <a:noFill/>
          </a:ln>
        </p:spPr>
      </p:pic>
      <p:pic>
        <p:nvPicPr>
          <p:cNvPr id="280" name="Shape 280"/>
          <p:cNvPicPr preferRelativeResize="0"/>
          <p:nvPr/>
        </p:nvPicPr>
        <p:blipFill>
          <a:blip r:embed="rId4">
            <a:alphaModFix/>
          </a:blip>
          <a:stretch>
            <a:fillRect/>
          </a:stretch>
        </p:blipFill>
        <p:spPr>
          <a:xfrm>
            <a:off x="3282874" y="3419822"/>
            <a:ext cx="2103199" cy="1210499"/>
          </a:xfrm>
          <a:prstGeom prst="rect">
            <a:avLst/>
          </a:prstGeom>
          <a:noFill/>
          <a:ln>
            <a:noFill/>
          </a:ln>
        </p:spPr>
      </p:pic>
      <p:pic>
        <p:nvPicPr>
          <p:cNvPr id="281" name="Shape 281"/>
          <p:cNvPicPr preferRelativeResize="0"/>
          <p:nvPr/>
        </p:nvPicPr>
        <p:blipFill>
          <a:blip r:embed="rId5">
            <a:alphaModFix/>
          </a:blip>
          <a:stretch>
            <a:fillRect/>
          </a:stretch>
        </p:blipFill>
        <p:spPr>
          <a:xfrm>
            <a:off x="5751074" y="3124312"/>
            <a:ext cx="3081235" cy="163439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rtl="0">
              <a:spcBef>
                <a:spcPts val="0"/>
              </a:spcBef>
              <a:buNone/>
            </a:pPr>
            <a:r>
              <a:rPr lang="en"/>
              <a:t>Domain: Eukarya → Kingdom: Animalia </a:t>
            </a:r>
          </a:p>
        </p:txBody>
      </p:sp>
      <p:graphicFrame>
        <p:nvGraphicFramePr>
          <p:cNvPr id="287" name="Shape 287"/>
          <p:cNvGraphicFramePr/>
          <p:nvPr/>
        </p:nvGraphicFramePr>
        <p:xfrm>
          <a:off x="1017775" y="1501325"/>
          <a:ext cx="7239000" cy="2194500"/>
        </p:xfrm>
        <a:graphic>
          <a:graphicData uri="http://schemas.openxmlformats.org/drawingml/2006/table">
            <a:tbl>
              <a:tblPr>
                <a:noFill/>
                <a:tableStyleId>{5FB249AC-8DCD-4DFD-96CE-0427981B4C80}</a:tableStyleId>
              </a:tblPr>
              <a:tblGrid>
                <a:gridCol w="3619500"/>
                <a:gridCol w="3619500"/>
              </a:tblGrid>
              <a:tr h="381000">
                <a:tc>
                  <a:txBody>
                    <a:bodyPr/>
                    <a:lstStyle/>
                    <a:p>
                      <a:pPr lvl="0" rtl="0">
                        <a:spcBef>
                          <a:spcPts val="0"/>
                        </a:spcBef>
                        <a:buNone/>
                      </a:pPr>
                      <a:r>
                        <a:rPr lang="en" sz="2400" b="1"/>
                        <a:t>Habitat</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c>
                  <a:txBody>
                    <a:bodyPr/>
                    <a:lstStyle/>
                    <a:p>
                      <a:pPr lvl="0" rtl="0">
                        <a:spcBef>
                          <a:spcPts val="0"/>
                        </a:spcBef>
                        <a:buNone/>
                      </a:pPr>
                      <a:r>
                        <a:rPr lang="en" sz="2400"/>
                        <a:t>Most places</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r>
              <a:tr h="381000">
                <a:tc>
                  <a:txBody>
                    <a:bodyPr/>
                    <a:lstStyle/>
                    <a:p>
                      <a:pPr lvl="0" rtl="0">
                        <a:spcBef>
                          <a:spcPts val="0"/>
                        </a:spcBef>
                        <a:buNone/>
                      </a:pPr>
                      <a:r>
                        <a:rPr lang="en" sz="2400" b="1"/>
                        <a:t>Examples</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c>
                  <a:txBody>
                    <a:bodyPr/>
                    <a:lstStyle/>
                    <a:p>
                      <a:pPr lvl="0">
                        <a:spcBef>
                          <a:spcPts val="0"/>
                        </a:spcBef>
                        <a:buNone/>
                      </a:pPr>
                      <a:r>
                        <a:rPr lang="en" sz="2400"/>
                        <a:t>Mammals</a:t>
                      </a:r>
                    </a:p>
                    <a:p>
                      <a:pPr lvl="0">
                        <a:spcBef>
                          <a:spcPts val="0"/>
                        </a:spcBef>
                        <a:buNone/>
                      </a:pPr>
                      <a:r>
                        <a:rPr lang="en" sz="2400"/>
                        <a:t>Reptiles</a:t>
                      </a:r>
                    </a:p>
                    <a:p>
                      <a:pPr lvl="0">
                        <a:spcBef>
                          <a:spcPts val="0"/>
                        </a:spcBef>
                        <a:buNone/>
                      </a:pPr>
                      <a:r>
                        <a:rPr lang="en" sz="2400"/>
                        <a:t>Amphibians </a:t>
                      </a:r>
                    </a:p>
                    <a:p>
                      <a:pPr lvl="0" rtl="0">
                        <a:spcBef>
                          <a:spcPts val="0"/>
                        </a:spcBef>
                        <a:buNone/>
                      </a:pPr>
                      <a:r>
                        <a:rPr lang="en" sz="2400"/>
                        <a:t>Annelids</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292" name="Shape 292"/>
          <p:cNvPicPr preferRelativeResize="0"/>
          <p:nvPr/>
        </p:nvPicPr>
        <p:blipFill>
          <a:blip r:embed="rId3">
            <a:alphaModFix/>
          </a:blip>
          <a:stretch>
            <a:fillRect/>
          </a:stretch>
        </p:blipFill>
        <p:spPr>
          <a:xfrm>
            <a:off x="1692850" y="87125"/>
            <a:ext cx="5500225" cy="4763200"/>
          </a:xfrm>
          <a:prstGeom prst="rect">
            <a:avLst/>
          </a:prstGeom>
          <a:noFill/>
          <a:ln>
            <a:noFill/>
          </a:ln>
        </p:spPr>
      </p:pic>
      <p:sp>
        <p:nvSpPr>
          <p:cNvPr id="293" name="Shape 293"/>
          <p:cNvSpPr/>
          <p:nvPr/>
        </p:nvSpPr>
        <p:spPr>
          <a:xfrm>
            <a:off x="5730975" y="3237575"/>
            <a:ext cx="1161900" cy="3003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pic>
        <p:nvPicPr>
          <p:cNvPr id="294" name="Shape 294"/>
          <p:cNvPicPr preferRelativeResize="0"/>
          <p:nvPr/>
        </p:nvPicPr>
        <p:blipFill>
          <a:blip r:embed="rId4">
            <a:alphaModFix/>
          </a:blip>
          <a:stretch>
            <a:fillRect/>
          </a:stretch>
        </p:blipFill>
        <p:spPr>
          <a:xfrm>
            <a:off x="6212100" y="3306075"/>
            <a:ext cx="2228850" cy="1638300"/>
          </a:xfrm>
          <a:prstGeom prst="rect">
            <a:avLst/>
          </a:prstGeom>
          <a:noFill/>
          <a:ln>
            <a:noFill/>
          </a:ln>
        </p:spPr>
      </p:pic>
      <p:pic>
        <p:nvPicPr>
          <p:cNvPr id="295" name="Shape 295"/>
          <p:cNvPicPr preferRelativeResize="0"/>
          <p:nvPr/>
        </p:nvPicPr>
        <p:blipFill>
          <a:blip r:embed="rId5">
            <a:alphaModFix/>
          </a:blip>
          <a:stretch>
            <a:fillRect/>
          </a:stretch>
        </p:blipFill>
        <p:spPr>
          <a:xfrm>
            <a:off x="372475" y="3693175"/>
            <a:ext cx="2173174" cy="1157149"/>
          </a:xfrm>
          <a:prstGeom prst="rect">
            <a:avLst/>
          </a:prstGeom>
          <a:noFill/>
          <a:ln>
            <a:noFill/>
          </a:ln>
        </p:spPr>
      </p:pic>
      <p:pic>
        <p:nvPicPr>
          <p:cNvPr id="296" name="Shape 296"/>
          <p:cNvPicPr preferRelativeResize="0"/>
          <p:nvPr/>
        </p:nvPicPr>
        <p:blipFill>
          <a:blip r:embed="rId6">
            <a:alphaModFix/>
          </a:blip>
          <a:stretch>
            <a:fillRect/>
          </a:stretch>
        </p:blipFill>
        <p:spPr>
          <a:xfrm>
            <a:off x="283375" y="331000"/>
            <a:ext cx="1826824" cy="1240625"/>
          </a:xfrm>
          <a:prstGeom prst="rect">
            <a:avLst/>
          </a:prstGeom>
          <a:noFill/>
          <a:ln>
            <a:noFill/>
          </a:ln>
        </p:spPr>
      </p:pic>
      <p:pic>
        <p:nvPicPr>
          <p:cNvPr id="297" name="Shape 297"/>
          <p:cNvPicPr preferRelativeResize="0"/>
          <p:nvPr/>
        </p:nvPicPr>
        <p:blipFill>
          <a:blip r:embed="rId7">
            <a:alphaModFix/>
          </a:blip>
          <a:stretch>
            <a:fillRect/>
          </a:stretch>
        </p:blipFill>
        <p:spPr>
          <a:xfrm>
            <a:off x="7081850" y="268410"/>
            <a:ext cx="1943100" cy="1365799"/>
          </a:xfrm>
          <a:prstGeom prst="rect">
            <a:avLst/>
          </a:prstGeom>
          <a:noFill/>
          <a:ln>
            <a:noFill/>
          </a:ln>
        </p:spPr>
      </p:pic>
      <p:pic>
        <p:nvPicPr>
          <p:cNvPr id="298" name="Shape 298"/>
          <p:cNvPicPr preferRelativeResize="0"/>
          <p:nvPr/>
        </p:nvPicPr>
        <p:blipFill>
          <a:blip r:embed="rId8">
            <a:alphaModFix/>
          </a:blip>
          <a:stretch>
            <a:fillRect/>
          </a:stretch>
        </p:blipFill>
        <p:spPr>
          <a:xfrm>
            <a:off x="4201397" y="3300750"/>
            <a:ext cx="1161899" cy="1648947"/>
          </a:xfrm>
          <a:prstGeom prst="rect">
            <a:avLst/>
          </a:prstGeom>
          <a:noFill/>
          <a:ln>
            <a:noFill/>
          </a:ln>
        </p:spPr>
      </p:pic>
      <p:pic>
        <p:nvPicPr>
          <p:cNvPr id="299" name="Shape 299"/>
          <p:cNvPicPr preferRelativeResize="0"/>
          <p:nvPr/>
        </p:nvPicPr>
        <p:blipFill>
          <a:blip r:embed="rId9">
            <a:alphaModFix/>
          </a:blip>
          <a:stretch>
            <a:fillRect/>
          </a:stretch>
        </p:blipFill>
        <p:spPr>
          <a:xfrm>
            <a:off x="425255" y="1891500"/>
            <a:ext cx="1200262" cy="1481800"/>
          </a:xfrm>
          <a:prstGeom prst="rect">
            <a:avLst/>
          </a:prstGeom>
          <a:noFill/>
          <a:ln>
            <a:noFill/>
          </a:ln>
        </p:spPr>
      </p:pic>
      <p:pic>
        <p:nvPicPr>
          <p:cNvPr id="300" name="Shape 300"/>
          <p:cNvPicPr preferRelativeResize="0"/>
          <p:nvPr/>
        </p:nvPicPr>
        <p:blipFill>
          <a:blip r:embed="rId10">
            <a:alphaModFix/>
          </a:blip>
          <a:stretch>
            <a:fillRect/>
          </a:stretch>
        </p:blipFill>
        <p:spPr>
          <a:xfrm>
            <a:off x="7485968" y="2038056"/>
            <a:ext cx="1298600" cy="86414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305" name="Shape 305"/>
          <p:cNvPicPr preferRelativeResize="0"/>
          <p:nvPr/>
        </p:nvPicPr>
        <p:blipFill>
          <a:blip r:embed="rId3">
            <a:alphaModFix/>
          </a:blip>
          <a:stretch>
            <a:fillRect/>
          </a:stretch>
        </p:blipFill>
        <p:spPr>
          <a:xfrm>
            <a:off x="1271575" y="166137"/>
            <a:ext cx="6407950" cy="481122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Shape 310"/>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Domain: Eukarya → Kingdom: Animalia </a:t>
            </a:r>
          </a:p>
        </p:txBody>
      </p:sp>
      <p:sp>
        <p:nvSpPr>
          <p:cNvPr id="311" name="Shape 311"/>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lvl="0">
              <a:spcBef>
                <a:spcPts val="0"/>
              </a:spcBef>
              <a:buNone/>
            </a:pPr>
            <a:r>
              <a:rPr lang="en" sz="2400">
                <a:solidFill>
                  <a:srgbClr val="000000"/>
                </a:solidFill>
              </a:rPr>
              <a:t>Metamorphosis</a:t>
            </a:r>
          </a:p>
        </p:txBody>
      </p:sp>
      <p:pic>
        <p:nvPicPr>
          <p:cNvPr id="312" name="Shape 312"/>
          <p:cNvPicPr preferRelativeResize="0"/>
          <p:nvPr/>
        </p:nvPicPr>
        <p:blipFill>
          <a:blip r:embed="rId3">
            <a:alphaModFix/>
          </a:blip>
          <a:stretch>
            <a:fillRect/>
          </a:stretch>
        </p:blipFill>
        <p:spPr>
          <a:xfrm>
            <a:off x="1472775" y="1971224"/>
            <a:ext cx="5698174" cy="24803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rtl="0">
              <a:spcBef>
                <a:spcPts val="0"/>
              </a:spcBef>
              <a:buNone/>
            </a:pPr>
            <a:r>
              <a:rPr lang="en"/>
              <a:t>Domain: Archaea</a:t>
            </a:r>
          </a:p>
        </p:txBody>
      </p:sp>
      <p:graphicFrame>
        <p:nvGraphicFramePr>
          <p:cNvPr id="85" name="Shape 85"/>
          <p:cNvGraphicFramePr/>
          <p:nvPr/>
        </p:nvGraphicFramePr>
        <p:xfrm>
          <a:off x="1017775" y="1216950"/>
          <a:ext cx="7239000" cy="1097220"/>
        </p:xfrm>
        <a:graphic>
          <a:graphicData uri="http://schemas.openxmlformats.org/drawingml/2006/table">
            <a:tbl>
              <a:tblPr>
                <a:noFill/>
                <a:tableStyleId>{5FB249AC-8DCD-4DFD-96CE-0427981B4C80}</a:tableStyleId>
              </a:tblPr>
              <a:tblGrid>
                <a:gridCol w="3619500"/>
                <a:gridCol w="3619500"/>
              </a:tblGrid>
              <a:tr h="381000">
                <a:tc>
                  <a:txBody>
                    <a:bodyPr/>
                    <a:lstStyle/>
                    <a:p>
                      <a:pPr lvl="0" rtl="0">
                        <a:spcBef>
                          <a:spcPts val="0"/>
                        </a:spcBef>
                        <a:buNone/>
                      </a:pPr>
                      <a:r>
                        <a:rPr lang="en" sz="2400" b="1"/>
                        <a:t>Nucleus?</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c>
                  <a:txBody>
                    <a:bodyPr/>
                    <a:lstStyle/>
                    <a:p>
                      <a:pPr lvl="0" rtl="0">
                        <a:spcBef>
                          <a:spcPts val="0"/>
                        </a:spcBef>
                        <a:buNone/>
                      </a:pPr>
                      <a:r>
                        <a:rPr lang="en" sz="2400"/>
                        <a:t>No</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r>
              <a:tr h="381000">
                <a:tc>
                  <a:txBody>
                    <a:bodyPr/>
                    <a:lstStyle/>
                    <a:p>
                      <a:pPr lvl="0" rtl="0">
                        <a:spcBef>
                          <a:spcPts val="0"/>
                        </a:spcBef>
                        <a:buNone/>
                      </a:pPr>
                      <a:r>
                        <a:rPr lang="en" sz="2400" b="1"/>
                        <a:t>Cell Wall?</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c>
                  <a:txBody>
                    <a:bodyPr/>
                    <a:lstStyle/>
                    <a:p>
                      <a:pPr lvl="0" rtl="0">
                        <a:spcBef>
                          <a:spcPts val="0"/>
                        </a:spcBef>
                        <a:buNone/>
                      </a:pPr>
                      <a:r>
                        <a:rPr lang="en" sz="2400"/>
                        <a:t>Yes</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r>
            </a:tbl>
          </a:graphicData>
        </a:graphic>
      </p:graphicFrame>
      <p:pic>
        <p:nvPicPr>
          <p:cNvPr id="86" name="Shape 86"/>
          <p:cNvPicPr preferRelativeResize="0"/>
          <p:nvPr/>
        </p:nvPicPr>
        <p:blipFill>
          <a:blip r:embed="rId3">
            <a:alphaModFix/>
          </a:blip>
          <a:stretch>
            <a:fillRect/>
          </a:stretch>
        </p:blipFill>
        <p:spPr>
          <a:xfrm>
            <a:off x="2650750" y="2436324"/>
            <a:ext cx="3630326" cy="25321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rtl="0">
              <a:spcBef>
                <a:spcPts val="0"/>
              </a:spcBef>
              <a:buNone/>
            </a:pPr>
            <a:r>
              <a:rPr lang="en"/>
              <a:t>Domain: Archaea</a:t>
            </a:r>
          </a:p>
        </p:txBody>
      </p:sp>
      <p:graphicFrame>
        <p:nvGraphicFramePr>
          <p:cNvPr id="92" name="Shape 92"/>
          <p:cNvGraphicFramePr/>
          <p:nvPr/>
        </p:nvGraphicFramePr>
        <p:xfrm>
          <a:off x="3713550" y="531312"/>
          <a:ext cx="5052350" cy="4080875"/>
        </p:xfrm>
        <a:graphic>
          <a:graphicData uri="http://schemas.openxmlformats.org/drawingml/2006/table">
            <a:tbl>
              <a:tblPr>
                <a:noFill/>
                <a:tableStyleId>{5FB249AC-8DCD-4DFD-96CE-0427981B4C80}</a:tableStyleId>
              </a:tblPr>
              <a:tblGrid>
                <a:gridCol w="2526175"/>
                <a:gridCol w="2526175"/>
              </a:tblGrid>
              <a:tr h="2159000">
                <a:tc>
                  <a:txBody>
                    <a:bodyPr/>
                    <a:lstStyle/>
                    <a:p>
                      <a:pPr lvl="0" rtl="0">
                        <a:spcBef>
                          <a:spcPts val="0"/>
                        </a:spcBef>
                        <a:buNone/>
                      </a:pPr>
                      <a:r>
                        <a:rPr lang="en" sz="2400" b="1"/>
                        <a:t>Nutrition</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c>
                  <a:txBody>
                    <a:bodyPr/>
                    <a:lstStyle/>
                    <a:p>
                      <a:pPr lvl="0" rtl="0">
                        <a:spcBef>
                          <a:spcPts val="0"/>
                        </a:spcBef>
                        <a:buNone/>
                      </a:pPr>
                      <a:r>
                        <a:rPr lang="en" sz="2400"/>
                        <a:t>Autotrophic, heterotrophic, and chemotrophic</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r>
              <a:tr h="1200550">
                <a:tc>
                  <a:txBody>
                    <a:bodyPr/>
                    <a:lstStyle/>
                    <a:p>
                      <a:pPr lvl="0" rtl="0">
                        <a:spcBef>
                          <a:spcPts val="0"/>
                        </a:spcBef>
                        <a:buNone/>
                      </a:pPr>
                      <a:r>
                        <a:rPr lang="en" sz="2400" b="1"/>
                        <a:t>Reproduction</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c>
                  <a:txBody>
                    <a:bodyPr/>
                    <a:lstStyle/>
                    <a:p>
                      <a:pPr lvl="0" rtl="0">
                        <a:spcBef>
                          <a:spcPts val="0"/>
                        </a:spcBef>
                        <a:buNone/>
                      </a:pPr>
                      <a:r>
                        <a:rPr lang="en" sz="2400"/>
                        <a:t>Asexual - Binary Fission</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r>
              <a:tr h="721325">
                <a:tc>
                  <a:txBody>
                    <a:bodyPr/>
                    <a:lstStyle/>
                    <a:p>
                      <a:pPr lvl="0" rtl="0">
                        <a:spcBef>
                          <a:spcPts val="0"/>
                        </a:spcBef>
                        <a:buNone/>
                      </a:pPr>
                      <a:r>
                        <a:rPr lang="en" sz="2400" b="1"/>
                        <a:t>Movement</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c>
                  <a:txBody>
                    <a:bodyPr/>
                    <a:lstStyle/>
                    <a:p>
                      <a:pPr lvl="0" rtl="0">
                        <a:spcBef>
                          <a:spcPts val="0"/>
                        </a:spcBef>
                        <a:buNone/>
                      </a:pPr>
                      <a:r>
                        <a:rPr lang="en" sz="2400"/>
                        <a:t>Some</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r>
            </a:tbl>
          </a:graphicData>
        </a:graphic>
      </p:graphicFrame>
      <p:pic>
        <p:nvPicPr>
          <p:cNvPr id="93" name="Shape 93"/>
          <p:cNvPicPr preferRelativeResize="0"/>
          <p:nvPr/>
        </p:nvPicPr>
        <p:blipFill>
          <a:blip r:embed="rId3">
            <a:alphaModFix/>
          </a:blip>
          <a:stretch>
            <a:fillRect/>
          </a:stretch>
        </p:blipFill>
        <p:spPr>
          <a:xfrm>
            <a:off x="408975" y="1152425"/>
            <a:ext cx="2783138" cy="36862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rtl="0">
              <a:spcBef>
                <a:spcPts val="0"/>
              </a:spcBef>
              <a:buNone/>
            </a:pPr>
            <a:r>
              <a:rPr lang="en"/>
              <a:t>Domain: Archaea</a:t>
            </a:r>
          </a:p>
        </p:txBody>
      </p:sp>
      <p:graphicFrame>
        <p:nvGraphicFramePr>
          <p:cNvPr id="99" name="Shape 99"/>
          <p:cNvGraphicFramePr/>
          <p:nvPr/>
        </p:nvGraphicFramePr>
        <p:xfrm>
          <a:off x="363925" y="1270575"/>
          <a:ext cx="5293850" cy="2926020"/>
        </p:xfrm>
        <a:graphic>
          <a:graphicData uri="http://schemas.openxmlformats.org/drawingml/2006/table">
            <a:tbl>
              <a:tblPr>
                <a:noFill/>
                <a:tableStyleId>{5FB249AC-8DCD-4DFD-96CE-0427981B4C80}</a:tableStyleId>
              </a:tblPr>
              <a:tblGrid>
                <a:gridCol w="2646925"/>
                <a:gridCol w="2646925"/>
              </a:tblGrid>
              <a:tr h="381000">
                <a:tc>
                  <a:txBody>
                    <a:bodyPr/>
                    <a:lstStyle/>
                    <a:p>
                      <a:pPr lvl="0" rtl="0">
                        <a:spcBef>
                          <a:spcPts val="0"/>
                        </a:spcBef>
                        <a:buNone/>
                      </a:pPr>
                      <a:r>
                        <a:rPr lang="en" sz="2400" b="1"/>
                        <a:t>Habitat</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c>
                  <a:txBody>
                    <a:bodyPr/>
                    <a:lstStyle/>
                    <a:p>
                      <a:pPr lvl="0">
                        <a:spcBef>
                          <a:spcPts val="0"/>
                        </a:spcBef>
                        <a:buNone/>
                      </a:pPr>
                      <a:r>
                        <a:rPr lang="en" sz="2400"/>
                        <a:t>Extreme environments</a:t>
                      </a:r>
                    </a:p>
                    <a:p>
                      <a:pPr lvl="0" rtl="0">
                        <a:spcBef>
                          <a:spcPts val="0"/>
                        </a:spcBef>
                        <a:buNone/>
                      </a:pPr>
                      <a:r>
                        <a:rPr lang="en" sz="2400"/>
                        <a:t>→ low O</a:t>
                      </a:r>
                      <a:r>
                        <a:rPr lang="en" sz="2400" baseline="-25000"/>
                        <a:t>2</a:t>
                      </a:r>
                      <a:r>
                        <a:rPr lang="en" sz="2400"/>
                        <a:t>, high temps, high acidity, high salt</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r>
              <a:tr h="381000">
                <a:tc>
                  <a:txBody>
                    <a:bodyPr/>
                    <a:lstStyle/>
                    <a:p>
                      <a:pPr lvl="0" rtl="0">
                        <a:spcBef>
                          <a:spcPts val="0"/>
                        </a:spcBef>
                        <a:buNone/>
                      </a:pPr>
                      <a:r>
                        <a:rPr lang="en" sz="2400" b="1"/>
                        <a:t>Examples</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c>
                  <a:txBody>
                    <a:bodyPr/>
                    <a:lstStyle/>
                    <a:p>
                      <a:pPr lvl="0">
                        <a:spcBef>
                          <a:spcPts val="0"/>
                        </a:spcBef>
                        <a:buNone/>
                      </a:pPr>
                      <a:r>
                        <a:rPr lang="en" sz="2400"/>
                        <a:t>Halophiles</a:t>
                      </a:r>
                    </a:p>
                    <a:p>
                      <a:pPr lvl="0" rtl="0">
                        <a:spcBef>
                          <a:spcPts val="0"/>
                        </a:spcBef>
                        <a:buNone/>
                      </a:pPr>
                      <a:r>
                        <a:rPr lang="en" sz="2400"/>
                        <a:t>Thermophiles</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r>
            </a:tbl>
          </a:graphicData>
        </a:graphic>
      </p:graphicFrame>
      <p:pic>
        <p:nvPicPr>
          <p:cNvPr id="100" name="Shape 100"/>
          <p:cNvPicPr preferRelativeResize="0"/>
          <p:nvPr/>
        </p:nvPicPr>
        <p:blipFill rotWithShape="1">
          <a:blip r:embed="rId3">
            <a:alphaModFix/>
          </a:blip>
          <a:srcRect t="18619" r="48903"/>
          <a:stretch/>
        </p:blipFill>
        <p:spPr>
          <a:xfrm>
            <a:off x="5889475" y="770222"/>
            <a:ext cx="3105099" cy="37129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rtl="0">
              <a:spcBef>
                <a:spcPts val="0"/>
              </a:spcBef>
              <a:buNone/>
            </a:pPr>
            <a:r>
              <a:rPr lang="en"/>
              <a:t>Domain: Bacteria</a:t>
            </a:r>
          </a:p>
        </p:txBody>
      </p:sp>
      <p:graphicFrame>
        <p:nvGraphicFramePr>
          <p:cNvPr id="106" name="Shape 106"/>
          <p:cNvGraphicFramePr/>
          <p:nvPr/>
        </p:nvGraphicFramePr>
        <p:xfrm>
          <a:off x="1017775" y="1216950"/>
          <a:ext cx="7239000" cy="1645830"/>
        </p:xfrm>
        <a:graphic>
          <a:graphicData uri="http://schemas.openxmlformats.org/drawingml/2006/table">
            <a:tbl>
              <a:tblPr>
                <a:noFill/>
                <a:tableStyleId>{5FB249AC-8DCD-4DFD-96CE-0427981B4C80}</a:tableStyleId>
              </a:tblPr>
              <a:tblGrid>
                <a:gridCol w="3619500"/>
                <a:gridCol w="3619500"/>
              </a:tblGrid>
              <a:tr h="381000">
                <a:tc>
                  <a:txBody>
                    <a:bodyPr/>
                    <a:lstStyle/>
                    <a:p>
                      <a:pPr lvl="0" rtl="0">
                        <a:spcBef>
                          <a:spcPts val="0"/>
                        </a:spcBef>
                        <a:buNone/>
                      </a:pPr>
                      <a:r>
                        <a:rPr lang="en" sz="2400" b="1"/>
                        <a:t>Kingdom</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c>
                  <a:txBody>
                    <a:bodyPr/>
                    <a:lstStyle/>
                    <a:p>
                      <a:pPr lvl="0" rtl="0">
                        <a:spcBef>
                          <a:spcPts val="0"/>
                        </a:spcBef>
                        <a:buNone/>
                      </a:pPr>
                      <a:r>
                        <a:rPr lang="en" sz="2400"/>
                        <a:t>Eubacteria</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r>
              <a:tr h="381000">
                <a:tc>
                  <a:txBody>
                    <a:bodyPr/>
                    <a:lstStyle/>
                    <a:p>
                      <a:pPr lvl="0" rtl="0">
                        <a:spcBef>
                          <a:spcPts val="0"/>
                        </a:spcBef>
                        <a:buNone/>
                      </a:pPr>
                      <a:r>
                        <a:rPr lang="en" sz="2400" b="1"/>
                        <a:t>Cell Type</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c>
                  <a:txBody>
                    <a:bodyPr/>
                    <a:lstStyle/>
                    <a:p>
                      <a:pPr lvl="0" rtl="0">
                        <a:spcBef>
                          <a:spcPts val="0"/>
                        </a:spcBef>
                        <a:buNone/>
                      </a:pPr>
                      <a:r>
                        <a:rPr lang="en" sz="2400"/>
                        <a:t>Prokaryotic</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r>
              <a:tr h="381000">
                <a:tc>
                  <a:txBody>
                    <a:bodyPr/>
                    <a:lstStyle/>
                    <a:p>
                      <a:pPr lvl="0" rtl="0">
                        <a:spcBef>
                          <a:spcPts val="0"/>
                        </a:spcBef>
                        <a:buNone/>
                      </a:pPr>
                      <a:r>
                        <a:rPr lang="en" sz="2400" b="1"/>
                        <a:t>Cell Organization</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c>
                  <a:txBody>
                    <a:bodyPr/>
                    <a:lstStyle/>
                    <a:p>
                      <a:pPr lvl="0" rtl="0">
                        <a:spcBef>
                          <a:spcPts val="0"/>
                        </a:spcBef>
                        <a:buNone/>
                      </a:pPr>
                      <a:r>
                        <a:rPr lang="en" sz="2400"/>
                        <a:t>Unicellular </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r>
            </a:tbl>
          </a:graphicData>
        </a:graphic>
      </p:graphicFrame>
      <p:pic>
        <p:nvPicPr>
          <p:cNvPr id="107" name="Shape 107"/>
          <p:cNvPicPr preferRelativeResize="0"/>
          <p:nvPr/>
        </p:nvPicPr>
        <p:blipFill>
          <a:blip r:embed="rId3">
            <a:alphaModFix/>
          </a:blip>
          <a:stretch>
            <a:fillRect/>
          </a:stretch>
        </p:blipFill>
        <p:spPr>
          <a:xfrm>
            <a:off x="3389925" y="2977625"/>
            <a:ext cx="1987350" cy="19873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rtl="0">
              <a:spcBef>
                <a:spcPts val="0"/>
              </a:spcBef>
              <a:buNone/>
            </a:pPr>
            <a:r>
              <a:rPr lang="en"/>
              <a:t>Domain: Bacteria</a:t>
            </a:r>
          </a:p>
        </p:txBody>
      </p:sp>
      <p:graphicFrame>
        <p:nvGraphicFramePr>
          <p:cNvPr id="113" name="Shape 113"/>
          <p:cNvGraphicFramePr/>
          <p:nvPr/>
        </p:nvGraphicFramePr>
        <p:xfrm>
          <a:off x="1017775" y="1216950"/>
          <a:ext cx="7239000" cy="1097220"/>
        </p:xfrm>
        <a:graphic>
          <a:graphicData uri="http://schemas.openxmlformats.org/drawingml/2006/table">
            <a:tbl>
              <a:tblPr>
                <a:noFill/>
                <a:tableStyleId>{5FB249AC-8DCD-4DFD-96CE-0427981B4C80}</a:tableStyleId>
              </a:tblPr>
              <a:tblGrid>
                <a:gridCol w="3619500"/>
                <a:gridCol w="3619500"/>
              </a:tblGrid>
              <a:tr h="381000">
                <a:tc>
                  <a:txBody>
                    <a:bodyPr/>
                    <a:lstStyle/>
                    <a:p>
                      <a:pPr lvl="0" rtl="0">
                        <a:spcBef>
                          <a:spcPts val="0"/>
                        </a:spcBef>
                        <a:buNone/>
                      </a:pPr>
                      <a:r>
                        <a:rPr lang="en" sz="2400" b="1"/>
                        <a:t>Nucleus?</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c>
                  <a:txBody>
                    <a:bodyPr/>
                    <a:lstStyle/>
                    <a:p>
                      <a:pPr lvl="0" rtl="0">
                        <a:spcBef>
                          <a:spcPts val="0"/>
                        </a:spcBef>
                        <a:buNone/>
                      </a:pPr>
                      <a:r>
                        <a:rPr lang="en" sz="2400"/>
                        <a:t>No</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r>
              <a:tr h="381000">
                <a:tc>
                  <a:txBody>
                    <a:bodyPr/>
                    <a:lstStyle/>
                    <a:p>
                      <a:pPr lvl="0" rtl="0">
                        <a:spcBef>
                          <a:spcPts val="0"/>
                        </a:spcBef>
                        <a:buNone/>
                      </a:pPr>
                      <a:r>
                        <a:rPr lang="en" sz="2400" b="1"/>
                        <a:t>Cell Wall?</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c>
                  <a:txBody>
                    <a:bodyPr/>
                    <a:lstStyle/>
                    <a:p>
                      <a:pPr lvl="0" rtl="0">
                        <a:spcBef>
                          <a:spcPts val="0"/>
                        </a:spcBef>
                        <a:buNone/>
                      </a:pPr>
                      <a:r>
                        <a:rPr lang="en" sz="2400"/>
                        <a:t>Yes</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r>
            </a:tbl>
          </a:graphicData>
        </a:graphic>
      </p:graphicFrame>
      <p:pic>
        <p:nvPicPr>
          <p:cNvPr id="114" name="Shape 114"/>
          <p:cNvPicPr preferRelativeResize="0"/>
          <p:nvPr/>
        </p:nvPicPr>
        <p:blipFill>
          <a:blip r:embed="rId3">
            <a:alphaModFix/>
          </a:blip>
          <a:stretch>
            <a:fillRect/>
          </a:stretch>
        </p:blipFill>
        <p:spPr>
          <a:xfrm>
            <a:off x="2580249" y="2371075"/>
            <a:ext cx="3773899" cy="26810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rtl="0">
              <a:spcBef>
                <a:spcPts val="0"/>
              </a:spcBef>
              <a:buNone/>
            </a:pPr>
            <a:r>
              <a:rPr lang="en"/>
              <a:t>Domain: Bacteria</a:t>
            </a:r>
          </a:p>
        </p:txBody>
      </p:sp>
      <p:graphicFrame>
        <p:nvGraphicFramePr>
          <p:cNvPr id="120" name="Shape 120"/>
          <p:cNvGraphicFramePr/>
          <p:nvPr/>
        </p:nvGraphicFramePr>
        <p:xfrm>
          <a:off x="3713550" y="531312"/>
          <a:ext cx="5052350" cy="4080875"/>
        </p:xfrm>
        <a:graphic>
          <a:graphicData uri="http://schemas.openxmlformats.org/drawingml/2006/table">
            <a:tbl>
              <a:tblPr>
                <a:noFill/>
                <a:tableStyleId>{5FB249AC-8DCD-4DFD-96CE-0427981B4C80}</a:tableStyleId>
              </a:tblPr>
              <a:tblGrid>
                <a:gridCol w="2526175"/>
                <a:gridCol w="2526175"/>
              </a:tblGrid>
              <a:tr h="2159000">
                <a:tc>
                  <a:txBody>
                    <a:bodyPr/>
                    <a:lstStyle/>
                    <a:p>
                      <a:pPr lvl="0" rtl="0">
                        <a:spcBef>
                          <a:spcPts val="0"/>
                        </a:spcBef>
                        <a:buNone/>
                      </a:pPr>
                      <a:r>
                        <a:rPr lang="en" sz="2400" b="1"/>
                        <a:t>Nutrition</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c>
                  <a:txBody>
                    <a:bodyPr/>
                    <a:lstStyle/>
                    <a:p>
                      <a:pPr lvl="0" rtl="0">
                        <a:spcBef>
                          <a:spcPts val="0"/>
                        </a:spcBef>
                        <a:buNone/>
                      </a:pPr>
                      <a:r>
                        <a:rPr lang="en" sz="2400"/>
                        <a:t>Autotrophic, heterotrophic, chemotrophic, and decomposers</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r>
              <a:tr h="1200550">
                <a:tc>
                  <a:txBody>
                    <a:bodyPr/>
                    <a:lstStyle/>
                    <a:p>
                      <a:pPr lvl="0" rtl="0">
                        <a:spcBef>
                          <a:spcPts val="0"/>
                        </a:spcBef>
                        <a:buNone/>
                      </a:pPr>
                      <a:r>
                        <a:rPr lang="en" sz="2400" b="1"/>
                        <a:t>Reproduction</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c>
                  <a:txBody>
                    <a:bodyPr/>
                    <a:lstStyle/>
                    <a:p>
                      <a:pPr lvl="0" rtl="0">
                        <a:spcBef>
                          <a:spcPts val="0"/>
                        </a:spcBef>
                        <a:buNone/>
                      </a:pPr>
                      <a:r>
                        <a:rPr lang="en" sz="2400"/>
                        <a:t>Asexual - Binary Fission</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r>
              <a:tr h="721325">
                <a:tc>
                  <a:txBody>
                    <a:bodyPr/>
                    <a:lstStyle/>
                    <a:p>
                      <a:pPr lvl="0" rtl="0">
                        <a:spcBef>
                          <a:spcPts val="0"/>
                        </a:spcBef>
                        <a:buNone/>
                      </a:pPr>
                      <a:r>
                        <a:rPr lang="en" sz="2400" b="1"/>
                        <a:t>Movement</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c>
                  <a:txBody>
                    <a:bodyPr/>
                    <a:lstStyle/>
                    <a:p>
                      <a:pPr lvl="0" rtl="0">
                        <a:spcBef>
                          <a:spcPts val="0"/>
                        </a:spcBef>
                        <a:buNone/>
                      </a:pPr>
                      <a:r>
                        <a:rPr lang="en" sz="2400"/>
                        <a:t>Some</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r>
            </a:tbl>
          </a:graphicData>
        </a:graphic>
      </p:graphicFrame>
      <p:pic>
        <p:nvPicPr>
          <p:cNvPr id="121" name="Shape 121"/>
          <p:cNvPicPr preferRelativeResize="0"/>
          <p:nvPr/>
        </p:nvPicPr>
        <p:blipFill>
          <a:blip r:embed="rId3">
            <a:alphaModFix/>
          </a:blip>
          <a:stretch>
            <a:fillRect/>
          </a:stretch>
        </p:blipFill>
        <p:spPr>
          <a:xfrm>
            <a:off x="311700" y="1461475"/>
            <a:ext cx="3208449" cy="2403240"/>
          </a:xfrm>
          <a:prstGeom prst="rect">
            <a:avLst/>
          </a:prstGeom>
          <a:noFill/>
          <a:ln>
            <a:noFill/>
          </a:ln>
        </p:spPr>
      </p:pic>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478</Words>
  <Application>Microsoft Office PowerPoint</Application>
  <PresentationFormat>On-screen Show (16:9)</PresentationFormat>
  <Paragraphs>176</Paragraphs>
  <Slides>36</Slides>
  <Notes>36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PT Sans Narrow</vt:lpstr>
      <vt:lpstr>Open Sans</vt:lpstr>
      <vt:lpstr>Arial</vt:lpstr>
      <vt:lpstr>tropic</vt:lpstr>
      <vt:lpstr>Domains and Kingdoms</vt:lpstr>
      <vt:lpstr>3 Domains of Life </vt:lpstr>
      <vt:lpstr>Domain: Archaea</vt:lpstr>
      <vt:lpstr>Domain: Archaea</vt:lpstr>
      <vt:lpstr>Domain: Archaea</vt:lpstr>
      <vt:lpstr>Domain: Archaea</vt:lpstr>
      <vt:lpstr>Domain: Bacteria</vt:lpstr>
      <vt:lpstr>Domain: Bacteria</vt:lpstr>
      <vt:lpstr>Domain: Bacteria</vt:lpstr>
      <vt:lpstr>Domain: Bacteria</vt:lpstr>
      <vt:lpstr>Domain: Eukarya</vt:lpstr>
      <vt:lpstr>Domain: Eukarya → Kingdom: Protista</vt:lpstr>
      <vt:lpstr>Domain: Eukarya → Kingdom: Protista</vt:lpstr>
      <vt:lpstr>Domain: Eukarya → Kingdom: Protista</vt:lpstr>
      <vt:lpstr>Domain: Eukarya → Kingdom: Protista</vt:lpstr>
      <vt:lpstr>Domain: Eukarya → Kingdom: Protista</vt:lpstr>
      <vt:lpstr>Domain: Eukarya → Kingdom: Protista</vt:lpstr>
      <vt:lpstr>Domain: Eukarya → Kingdom: Protista</vt:lpstr>
      <vt:lpstr>Domain: Eukarya → Kingdom: Protista</vt:lpstr>
      <vt:lpstr>Domain: Eukarya → Kingdom: Protista</vt:lpstr>
      <vt:lpstr>Domain: Eukarya → Kingdom: Fungi</vt:lpstr>
      <vt:lpstr>Domain: Eukarya → Kingdom: Fungi</vt:lpstr>
      <vt:lpstr>Domain: Eukarya → Kingdom: Fungi</vt:lpstr>
      <vt:lpstr>Domain: Eukarya → Kingdom: Plantae</vt:lpstr>
      <vt:lpstr>Domain: Eukarya → Kingdom: Plantae</vt:lpstr>
      <vt:lpstr>Domain: Eukarya → Kingdom: Plantae</vt:lpstr>
      <vt:lpstr>Domain: Eukarya → Kingdom: Plantae</vt:lpstr>
      <vt:lpstr>PowerPoint Presentation</vt:lpstr>
      <vt:lpstr>PowerPoint Presentation</vt:lpstr>
      <vt:lpstr>PowerPoint Presentation</vt:lpstr>
      <vt:lpstr>Domain: Eukarya → Kingdom: Animalia</vt:lpstr>
      <vt:lpstr>Domain: Eukarya → Kingdom: Animalia</vt:lpstr>
      <vt:lpstr>Domain: Eukarya → Kingdom: Animalia </vt:lpstr>
      <vt:lpstr>PowerPoint Presentation</vt:lpstr>
      <vt:lpstr>PowerPoint Presentation</vt:lpstr>
      <vt:lpstr>Domain: Eukarya → Kingdom: Animalia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Domains and Kingdoms</dc:title>
  <dc:creator>Mateola, Adefunmilayo</dc:creator>
  <cp:lastModifiedBy>Mateola, Adefunmilayo</cp:lastModifiedBy>
  <cp:revision>1</cp:revision>
  <dcterms:modified xsi:type="dcterms:W3CDTF">2017-05-11T13:10:37Z</dcterms:modified>
</cp:coreProperties>
</file>