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5143500" type="screen16x9"/>
  <p:notesSz cx="6858000" cy="9144000"/>
  <p:embeddedFontLst>
    <p:embeddedFont>
      <p:font typeface="Alfa Slab One"/>
      <p:regular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Proxima Nova" panose="020B0604020202020204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0575DA-08E4-41DC-B4AD-4702044EBCC2}">
  <a:tblStyle styleId="{B00575DA-08E4-41DC-B4AD-4702044EBC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Shape 7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-36042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Genetics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613" y="2110575"/>
            <a:ext cx="3632775" cy="27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Dominant and Recessive Alleles cont’d:</a:t>
            </a: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1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Dominant Traits: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tall stems, green pods, yellow seeds, &amp; round seeds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Recessive Traits: 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short stems, yellow pods, green seeds, &amp; wrinkled seeds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9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62" name="Shape 162"/>
          <p:cNvGraphicFramePr/>
          <p:nvPr/>
        </p:nvGraphicFramePr>
        <p:xfrm>
          <a:off x="952500" y="2842350"/>
          <a:ext cx="7239000" cy="128007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Trait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Height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Pod Color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Seed Color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Seed Shape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Dominant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Recessive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" name="Shape 163"/>
          <p:cNvSpPr txBox="1"/>
          <p:nvPr/>
        </p:nvSpPr>
        <p:spPr>
          <a:xfrm>
            <a:off x="2974125" y="3304200"/>
            <a:ext cx="361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T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3021550" y="3703350"/>
            <a:ext cx="361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t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391250" y="3304200"/>
            <a:ext cx="361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7225500" y="3761400"/>
            <a:ext cx="361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7225500" y="3304200"/>
            <a:ext cx="361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5808375" y="3761400"/>
            <a:ext cx="361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y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5808375" y="3304200"/>
            <a:ext cx="361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Y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391250" y="3703350"/>
            <a:ext cx="361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Probability:</a:t>
            </a: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Genetics can be described by probability! Probability is the chance of something happening.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order to make probability easy to see, geneticists use a Punnett Square.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9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177" name="Shape 177"/>
          <p:cNvGrpSpPr/>
          <p:nvPr/>
        </p:nvGrpSpPr>
        <p:grpSpPr>
          <a:xfrm>
            <a:off x="5503825" y="2637075"/>
            <a:ext cx="2630900" cy="2278300"/>
            <a:chOff x="6201400" y="2682500"/>
            <a:chExt cx="2630900" cy="2278300"/>
          </a:xfrm>
        </p:grpSpPr>
        <p:pic>
          <p:nvPicPr>
            <p:cNvPr id="178" name="Shape 17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95800" y="3049225"/>
              <a:ext cx="2336500" cy="191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Shape 179"/>
            <p:cNvSpPr txBox="1"/>
            <p:nvPr/>
          </p:nvSpPr>
          <p:spPr>
            <a:xfrm>
              <a:off x="6892150" y="2682500"/>
              <a:ext cx="1543800" cy="3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        a</a:t>
              </a:r>
              <a:endParaRPr sz="3000"/>
            </a:p>
          </p:txBody>
        </p:sp>
        <p:sp>
          <p:nvSpPr>
            <p:cNvPr id="180" name="Shape 180"/>
            <p:cNvSpPr txBox="1"/>
            <p:nvPr/>
          </p:nvSpPr>
          <p:spPr>
            <a:xfrm>
              <a:off x="6201400" y="3274300"/>
              <a:ext cx="472500" cy="13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 </a:t>
              </a:r>
              <a:endParaRPr sz="3000"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       a</a:t>
              </a:r>
              <a:endParaRPr sz="3000"/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6816425" y="3325100"/>
              <a:ext cx="1710000" cy="12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     Aa</a:t>
              </a:r>
              <a:endParaRPr sz="3000"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     aa</a:t>
              </a:r>
              <a:endParaRPr sz="30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read a punnett square:</a:t>
            </a: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683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Each box represents 25% or ¼ of the offspring.</a:t>
            </a:r>
            <a:endParaRPr sz="22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grpSp>
        <p:nvGrpSpPr>
          <p:cNvPr id="188" name="Shape 188"/>
          <p:cNvGrpSpPr/>
          <p:nvPr/>
        </p:nvGrpSpPr>
        <p:grpSpPr>
          <a:xfrm>
            <a:off x="3256550" y="1320250"/>
            <a:ext cx="2630900" cy="2278300"/>
            <a:chOff x="6201400" y="2682500"/>
            <a:chExt cx="2630900" cy="2278300"/>
          </a:xfrm>
        </p:grpSpPr>
        <p:pic>
          <p:nvPicPr>
            <p:cNvPr id="189" name="Shape 18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95800" y="3049225"/>
              <a:ext cx="2336500" cy="191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Shape 190"/>
            <p:cNvSpPr txBox="1"/>
            <p:nvPr/>
          </p:nvSpPr>
          <p:spPr>
            <a:xfrm>
              <a:off x="6892150" y="2682500"/>
              <a:ext cx="1543800" cy="3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        a</a:t>
              </a:r>
              <a:endParaRPr sz="3000"/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6201400" y="3274300"/>
              <a:ext cx="472500" cy="13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 </a:t>
              </a:r>
              <a:endParaRPr sz="3000"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       a</a:t>
              </a:r>
              <a:endParaRPr sz="3000"/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6816425" y="3325100"/>
              <a:ext cx="1710000" cy="12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     Aa</a:t>
              </a:r>
              <a:endParaRPr sz="3000"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     aa</a:t>
              </a:r>
              <a:endParaRPr sz="3000"/>
            </a:p>
          </p:txBody>
        </p:sp>
      </p:grpSp>
      <p:sp>
        <p:nvSpPr>
          <p:cNvPr id="193" name="Shape 193"/>
          <p:cNvSpPr txBox="1"/>
          <p:nvPr/>
        </p:nvSpPr>
        <p:spPr>
          <a:xfrm>
            <a:off x="392575" y="1655400"/>
            <a:ext cx="1808100" cy="21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 parent’s gametes are written on the outside.</a:t>
            </a:r>
            <a:endParaRPr sz="2200"/>
          </a:p>
        </p:txBody>
      </p:sp>
      <p:cxnSp>
        <p:nvCxnSpPr>
          <p:cNvPr id="194" name="Shape 194"/>
          <p:cNvCxnSpPr/>
          <p:nvPr/>
        </p:nvCxnSpPr>
        <p:spPr>
          <a:xfrm rot="10800000" flipH="1">
            <a:off x="2167675" y="1692325"/>
            <a:ext cx="1675800" cy="594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5" name="Shape 195"/>
          <p:cNvCxnSpPr/>
          <p:nvPr/>
        </p:nvCxnSpPr>
        <p:spPr>
          <a:xfrm rot="10800000" flipH="1">
            <a:off x="2200675" y="2561400"/>
            <a:ext cx="875100" cy="207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Mendelian / Monohybrid Crosses:</a:t>
            </a: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Involves one (mono) trait and follows the rules of Mendel’s Laws.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heterozygous black dog (Bb) mates with a recessive tan dog (bb).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Genotype: 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BB=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Bb=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bb=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Phenotype: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Black=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Tan=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graphicFrame>
        <p:nvGraphicFramePr>
          <p:cNvPr id="202" name="Shape 202"/>
          <p:cNvGraphicFramePr/>
          <p:nvPr/>
        </p:nvGraphicFramePr>
        <p:xfrm>
          <a:off x="5790525" y="2620050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3" name="Shape 203"/>
          <p:cNvSpPr txBox="1"/>
          <p:nvPr/>
        </p:nvSpPr>
        <p:spPr>
          <a:xfrm>
            <a:off x="6041600" y="2064400"/>
            <a:ext cx="1446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                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5295125" y="2764200"/>
            <a:ext cx="408300" cy="1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6041600" y="2853275"/>
            <a:ext cx="47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6977725" y="3642150"/>
            <a:ext cx="47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6101475" y="3642150"/>
            <a:ext cx="47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6953675" y="2853275"/>
            <a:ext cx="478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294625" y="2519200"/>
            <a:ext cx="12012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0% or 0/4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1294625" y="3169350"/>
            <a:ext cx="14463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50% or 1/2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294625" y="2853275"/>
            <a:ext cx="14463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50% or 1/2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458700" y="4197150"/>
            <a:ext cx="14463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50% or 1/2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294625" y="4523850"/>
            <a:ext cx="14463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50% or 1/2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3149075" y="2853275"/>
            <a:ext cx="16329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0 : 1 : 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3033275" y="4315500"/>
            <a:ext cx="16329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1: 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34350"/>
            <a:ext cx="8520600" cy="49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humans, blue eyes are recessive to brown eyes, and is represented by the letter B. What is the result of a cross between a homozygous brown eyed woman and a heterozygous brown eyed man?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Genotype: 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BB=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Bb=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bb=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Phenotype: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Brown=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Blue=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there any blue-eyed children?_______   Do any of the children “carry” the allele for blue eyes?_______    If so, what is the genotype of that offspring? ______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1" name="Shape 221"/>
          <p:cNvGraphicFramePr/>
          <p:nvPr/>
        </p:nvGraphicFramePr>
        <p:xfrm>
          <a:off x="5617150" y="1596300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Shape 222"/>
          <p:cNvCxnSpPr/>
          <p:nvPr/>
        </p:nvCxnSpPr>
        <p:spPr>
          <a:xfrm>
            <a:off x="4093800" y="804775"/>
            <a:ext cx="3020700" cy="1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>
            <a:off x="311700" y="1155450"/>
            <a:ext cx="3020700" cy="1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Shape 224"/>
          <p:cNvSpPr txBox="1"/>
          <p:nvPr/>
        </p:nvSpPr>
        <p:spPr>
          <a:xfrm>
            <a:off x="5913275" y="1166325"/>
            <a:ext cx="13878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                 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5213475" y="1691175"/>
            <a:ext cx="3267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5913275" y="1784475"/>
            <a:ext cx="1387800" cy="13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BB           BB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Bb	       Bb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1341275" y="1784475"/>
            <a:ext cx="28575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50% or ½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50% or ½          1: 1: 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0% or 0/4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1621200" y="3405650"/>
            <a:ext cx="25776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100% or 4/4        4 : 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O% or 0/4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3755600" y="4257100"/>
            <a:ext cx="6531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1457900" y="4537000"/>
            <a:ext cx="7866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Yes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6662050" y="4537000"/>
            <a:ext cx="20427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Bb- Heterozygous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Generations:</a:t>
            </a: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two parents cross, we call these the </a:t>
            </a:r>
            <a:r>
              <a:rPr lang="en" sz="2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parental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" sz="2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 generation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 generation produces offspring called the </a:t>
            </a: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filial generation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2000" b="1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cross two F</a:t>
            </a:r>
            <a:r>
              <a:rPr lang="en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’s then they produce the </a:t>
            </a: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 filial generation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2000" b="1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8" name="Shape 238"/>
          <p:cNvGraphicFramePr/>
          <p:nvPr/>
        </p:nvGraphicFramePr>
        <p:xfrm>
          <a:off x="1300600" y="2757550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9" name="Shape 239"/>
          <p:cNvGraphicFramePr/>
          <p:nvPr/>
        </p:nvGraphicFramePr>
        <p:xfrm>
          <a:off x="6133400" y="2757550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0" name="Shape 240"/>
          <p:cNvSpPr/>
          <p:nvPr/>
        </p:nvSpPr>
        <p:spPr>
          <a:xfrm>
            <a:off x="5672375" y="1595700"/>
            <a:ext cx="2795100" cy="3309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5239050" y="1967950"/>
            <a:ext cx="3134100" cy="3309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1567500" y="2340200"/>
            <a:ext cx="14307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A	        A</a:t>
            </a:r>
            <a:endParaRPr sz="1800" b="1">
              <a:solidFill>
                <a:srgbClr val="0000FF"/>
              </a:solidFill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994150" y="2922575"/>
            <a:ext cx="21795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a</a:t>
            </a:r>
            <a:r>
              <a:rPr lang="en" sz="1800"/>
              <a:t>	  Aa		   Aa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</a:rPr>
              <a:t>a</a:t>
            </a:r>
            <a:r>
              <a:rPr lang="en" sz="1800"/>
              <a:t>       Aa		  Aa	        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</a:t>
            </a:r>
            <a:endParaRPr sz="1800"/>
          </a:p>
        </p:txBody>
      </p:sp>
      <p:sp>
        <p:nvSpPr>
          <p:cNvPr id="244" name="Shape 244"/>
          <p:cNvSpPr txBox="1"/>
          <p:nvPr/>
        </p:nvSpPr>
        <p:spPr>
          <a:xfrm>
            <a:off x="6466475" y="2362750"/>
            <a:ext cx="14307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761D"/>
                </a:solidFill>
              </a:rPr>
              <a:t>A	        a</a:t>
            </a:r>
            <a:endParaRPr sz="1800" b="1">
              <a:solidFill>
                <a:srgbClr val="38761D"/>
              </a:solidFill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5717525" y="2994775"/>
            <a:ext cx="2289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761D"/>
                </a:solidFill>
              </a:rPr>
              <a:t>A </a:t>
            </a:r>
            <a:r>
              <a:rPr lang="en" sz="1800">
                <a:solidFill>
                  <a:srgbClr val="38761D"/>
                </a:solidFill>
              </a:rPr>
              <a:t>      </a:t>
            </a:r>
            <a:r>
              <a:rPr lang="en" sz="1800"/>
              <a:t>AA</a:t>
            </a:r>
            <a:r>
              <a:rPr lang="en" sz="1800">
                <a:solidFill>
                  <a:srgbClr val="38761D"/>
                </a:solidFill>
              </a:rPr>
              <a:t>          </a:t>
            </a:r>
            <a:r>
              <a:rPr lang="en" sz="1800"/>
              <a:t>Aa	 </a:t>
            </a:r>
            <a:r>
              <a:rPr lang="en" sz="1800">
                <a:solidFill>
                  <a:srgbClr val="38761D"/>
                </a:solidFill>
              </a:rPr>
              <a:t>       </a:t>
            </a:r>
            <a:endParaRPr sz="1800">
              <a:solidFill>
                <a:srgbClr val="38761D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761D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761D"/>
                </a:solidFill>
              </a:rPr>
              <a:t>a </a:t>
            </a:r>
            <a:r>
              <a:rPr lang="en" sz="1800">
                <a:solidFill>
                  <a:srgbClr val="38761D"/>
                </a:solidFill>
              </a:rPr>
              <a:t>     </a:t>
            </a:r>
            <a:r>
              <a:rPr lang="en" sz="1800"/>
              <a:t>  Aa</a:t>
            </a:r>
            <a:r>
              <a:rPr lang="en" sz="1800">
                <a:solidFill>
                  <a:srgbClr val="38761D"/>
                </a:solidFill>
              </a:rPr>
              <a:t> 	   </a:t>
            </a:r>
            <a:r>
              <a:rPr lang="en" sz="1800"/>
              <a:t>aa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Generations Practice:</a:t>
            </a: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Ex: If a homozygous brown eyed person is crossed with a homozygous blue eyed person. What is the percentage of blue eyed offspring in the F</a:t>
            </a:r>
            <a:r>
              <a:rPr lang="en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generation?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52" name="Shape 252"/>
          <p:cNvGraphicFramePr/>
          <p:nvPr/>
        </p:nvGraphicFramePr>
        <p:xfrm>
          <a:off x="5815600" y="2517750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3" name="Shape 253"/>
          <p:cNvGraphicFramePr/>
          <p:nvPr/>
        </p:nvGraphicFramePr>
        <p:xfrm>
          <a:off x="1213175" y="2517750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4" name="Shape 254"/>
          <p:cNvSpPr txBox="1"/>
          <p:nvPr/>
        </p:nvSpPr>
        <p:spPr>
          <a:xfrm>
            <a:off x="1235025" y="2042550"/>
            <a:ext cx="18513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     B                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771900" y="2576950"/>
            <a:ext cx="3801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1427100" y="2730875"/>
            <a:ext cx="1497600" cy="13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Bb             Bb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Bb		Bb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Shape 257"/>
          <p:cNvGrpSpPr/>
          <p:nvPr/>
        </p:nvGrpSpPr>
        <p:grpSpPr>
          <a:xfrm>
            <a:off x="534375" y="1923625"/>
            <a:ext cx="1056825" cy="653325"/>
            <a:chOff x="534375" y="1923625"/>
            <a:chExt cx="1056825" cy="653325"/>
          </a:xfrm>
        </p:grpSpPr>
        <p:cxnSp>
          <p:nvCxnSpPr>
            <p:cNvPr id="258" name="Shape 258"/>
            <p:cNvCxnSpPr>
              <a:endCxn id="255" idx="0"/>
            </p:cNvCxnSpPr>
            <p:nvPr/>
          </p:nvCxnSpPr>
          <p:spPr>
            <a:xfrm>
              <a:off x="736350" y="2220550"/>
              <a:ext cx="225600" cy="356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9" name="Shape 259"/>
            <p:cNvCxnSpPr/>
            <p:nvPr/>
          </p:nvCxnSpPr>
          <p:spPr>
            <a:xfrm>
              <a:off x="771900" y="2196925"/>
              <a:ext cx="819300" cy="23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0" name="Shape 260"/>
            <p:cNvSpPr txBox="1"/>
            <p:nvPr/>
          </p:nvSpPr>
          <p:spPr>
            <a:xfrm>
              <a:off x="534375" y="1923625"/>
              <a:ext cx="427500" cy="2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sz="1800" baseline="-25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61" name="Shape 261"/>
          <p:cNvGraphicFramePr/>
          <p:nvPr/>
        </p:nvGraphicFramePr>
        <p:xfrm>
          <a:off x="1427100" y="4129650"/>
          <a:ext cx="1426050" cy="39621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142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2" name="Shape 262"/>
          <p:cNvSpPr txBox="1"/>
          <p:nvPr/>
        </p:nvSpPr>
        <p:spPr>
          <a:xfrm>
            <a:off x="1971525" y="4391050"/>
            <a:ext cx="6651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800" baseline="-250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aseline="-25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Shape 263"/>
          <p:cNvGrpSpPr/>
          <p:nvPr/>
        </p:nvGrpSpPr>
        <p:grpSpPr>
          <a:xfrm>
            <a:off x="5435500" y="2113800"/>
            <a:ext cx="2224050" cy="2015525"/>
            <a:chOff x="5435500" y="2113800"/>
            <a:chExt cx="2224050" cy="2015525"/>
          </a:xfrm>
        </p:grpSpPr>
        <p:sp>
          <p:nvSpPr>
            <p:cNvPr id="264" name="Shape 264"/>
            <p:cNvSpPr txBox="1"/>
            <p:nvPr/>
          </p:nvSpPr>
          <p:spPr>
            <a:xfrm>
              <a:off x="5949550" y="2113800"/>
              <a:ext cx="17100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     B                b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5435500" y="2653925"/>
              <a:ext cx="380100" cy="14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Shape 266"/>
          <p:cNvSpPr txBox="1"/>
          <p:nvPr/>
        </p:nvSpPr>
        <p:spPr>
          <a:xfrm>
            <a:off x="6003325" y="2730875"/>
            <a:ext cx="1497600" cy="13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BB             Bb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Bb		bb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7" name="Shape 267"/>
          <p:cNvGraphicFramePr/>
          <p:nvPr/>
        </p:nvGraphicFramePr>
        <p:xfrm>
          <a:off x="6039100" y="4129650"/>
          <a:ext cx="1426050" cy="39621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142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8" name="Shape 268"/>
          <p:cNvSpPr txBox="1"/>
          <p:nvPr/>
        </p:nvSpPr>
        <p:spPr>
          <a:xfrm>
            <a:off x="6574000" y="4391050"/>
            <a:ext cx="6651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8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aseline="-25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Gregor Mendel?</a:t>
            </a: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0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Austrian monk who studied pea plants                                                                           and is known as the "Father of Genetics."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Through his work he developed three                                                             principles of inheritance.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Used peas because of the number of traits that they had. Also, they were able to be self-pollinated or cross-pollinated.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675" y="1312700"/>
            <a:ext cx="2704645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6759925" y="779550"/>
            <a:ext cx="18990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1822-1884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Mendel’s 3 Laws:</a:t>
            </a: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Law of Dominance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cases in which two or more forms (alleles) of a gene for a single trait exists, some of the genes may be dominant and cover up other that are recessive.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Ex: Tt = The T allele masks t allele and yields a tall plant.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Mendel’s 3 Laws:</a:t>
            </a: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Law of Segregation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most sexually reproducing organisms,                                                                                                each adult has 2 copies of each gene; one                                                                  from each parent. These genes are                                                                                        separated from each other when gametes                                                                  are formed during meiosis.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Shape 289"/>
          <p:cNvGrpSpPr/>
          <p:nvPr/>
        </p:nvGrpSpPr>
        <p:grpSpPr>
          <a:xfrm>
            <a:off x="6092400" y="812900"/>
            <a:ext cx="2856525" cy="3532875"/>
            <a:chOff x="6092400" y="812900"/>
            <a:chExt cx="2856525" cy="3532875"/>
          </a:xfrm>
        </p:grpSpPr>
        <p:sp>
          <p:nvSpPr>
            <p:cNvPr id="290" name="Shape 290"/>
            <p:cNvSpPr/>
            <p:nvPr/>
          </p:nvSpPr>
          <p:spPr>
            <a:xfrm>
              <a:off x="7004375" y="812900"/>
              <a:ext cx="825600" cy="8136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349025" y="2123625"/>
              <a:ext cx="825600" cy="8136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7829975" y="2082338"/>
              <a:ext cx="825600" cy="8136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092400" y="3625475"/>
              <a:ext cx="640800" cy="7203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20825" y="3625475"/>
              <a:ext cx="640800" cy="7203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7549250" y="3625475"/>
              <a:ext cx="640800" cy="7203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8308125" y="3625475"/>
              <a:ext cx="640800" cy="7203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7" name="Shape 297"/>
            <p:cNvCxnSpPr>
              <a:stCxn id="290" idx="4"/>
              <a:endCxn id="291" idx="0"/>
            </p:cNvCxnSpPr>
            <p:nvPr/>
          </p:nvCxnSpPr>
          <p:spPr>
            <a:xfrm flipH="1">
              <a:off x="6761975" y="1626500"/>
              <a:ext cx="655200" cy="497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8" name="Shape 298"/>
            <p:cNvCxnSpPr>
              <a:stCxn id="290" idx="4"/>
              <a:endCxn id="292" idx="0"/>
            </p:cNvCxnSpPr>
            <p:nvPr/>
          </p:nvCxnSpPr>
          <p:spPr>
            <a:xfrm>
              <a:off x="7417175" y="1626500"/>
              <a:ext cx="825600" cy="455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9" name="Shape 299"/>
            <p:cNvCxnSpPr>
              <a:stCxn id="291" idx="4"/>
              <a:endCxn id="293" idx="0"/>
            </p:cNvCxnSpPr>
            <p:nvPr/>
          </p:nvCxnSpPr>
          <p:spPr>
            <a:xfrm flipH="1">
              <a:off x="6412925" y="2937225"/>
              <a:ext cx="348900" cy="688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0" name="Shape 300"/>
            <p:cNvCxnSpPr>
              <a:stCxn id="291" idx="4"/>
              <a:endCxn id="294" idx="0"/>
            </p:cNvCxnSpPr>
            <p:nvPr/>
          </p:nvCxnSpPr>
          <p:spPr>
            <a:xfrm>
              <a:off x="6761825" y="2937225"/>
              <a:ext cx="379500" cy="688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1" name="Shape 301"/>
            <p:cNvCxnSpPr>
              <a:stCxn id="292" idx="4"/>
              <a:endCxn id="295" idx="0"/>
            </p:cNvCxnSpPr>
            <p:nvPr/>
          </p:nvCxnSpPr>
          <p:spPr>
            <a:xfrm flipH="1">
              <a:off x="7869575" y="2895938"/>
              <a:ext cx="373200" cy="729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2" name="Shape 302"/>
            <p:cNvCxnSpPr>
              <a:stCxn id="292" idx="4"/>
              <a:endCxn id="296" idx="0"/>
            </p:cNvCxnSpPr>
            <p:nvPr/>
          </p:nvCxnSpPr>
          <p:spPr>
            <a:xfrm>
              <a:off x="8242775" y="2895938"/>
              <a:ext cx="385800" cy="7296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3" name="Shape 303"/>
            <p:cNvSpPr txBox="1"/>
            <p:nvPr/>
          </p:nvSpPr>
          <p:spPr>
            <a:xfrm>
              <a:off x="7228600" y="933350"/>
              <a:ext cx="50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Tt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Shape 304"/>
            <p:cNvSpPr txBox="1"/>
            <p:nvPr/>
          </p:nvSpPr>
          <p:spPr>
            <a:xfrm>
              <a:off x="8048725" y="2244075"/>
              <a:ext cx="50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Tt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Shape 305"/>
            <p:cNvSpPr txBox="1"/>
            <p:nvPr/>
          </p:nvSpPr>
          <p:spPr>
            <a:xfrm>
              <a:off x="6576025" y="2244050"/>
              <a:ext cx="50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Tt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6252950" y="3699275"/>
              <a:ext cx="240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7709675" y="3699275"/>
              <a:ext cx="240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7020925" y="3699275"/>
              <a:ext cx="240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8508225" y="3699275"/>
              <a:ext cx="240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Shape 310"/>
          <p:cNvSpPr txBox="1"/>
          <p:nvPr/>
        </p:nvSpPr>
        <p:spPr>
          <a:xfrm>
            <a:off x="5617500" y="247025"/>
            <a:ext cx="1422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Draw this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Shape 311"/>
          <p:cNvCxnSpPr/>
          <p:nvPr/>
        </p:nvCxnSpPr>
        <p:spPr>
          <a:xfrm>
            <a:off x="6242800" y="630575"/>
            <a:ext cx="494100" cy="241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genetics?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Genetics is the study of heredity, or passing characteristics from parent to offspring.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inherit 2 copies of every gene, one from each parent.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Genes are located on chromosomes.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Genes come in different forms called alleles.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gene codes for a specific trait (protein).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Mendel’s 3 Laws:</a:t>
            </a:r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70800" cy="3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Law of Independent Assortment</a:t>
            </a:r>
            <a:endParaRPr sz="2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alleles for different genes usually segregate/separate  independently of one another.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Ex: If Judy has blue eyes and brown hair (bbHh) and Joe has brown eyes and blonde hair (Bbhh). Their kids could have any mix of these traits.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Blue eyes/Brown hair        or       Blue eyes/Blonde hair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Brown eyes/Brown hair    or      Brown eyes/Blonde hair.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pedigree?</a:t>
            </a: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pedigree is a visual showing the pattern of inheritance for a trait. It is essentially a family tree.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Types of inheritance that they                                                                                              can show: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Dominance (Mendelian)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Recessive (Mendelian)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Sex-Linked (Non-mendelian)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300" y="2054425"/>
            <a:ext cx="4188700" cy="25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construct a pedigree:</a:t>
            </a:r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371075" y="1223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Males= 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Females=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Carriers (for recessive traits only)=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Marriage=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Children=  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1591300" y="1318150"/>
            <a:ext cx="486900" cy="308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313725" y="1318150"/>
            <a:ext cx="486900" cy="308700"/>
          </a:xfrm>
          <a:prstGeom prst="rect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698175" y="1864425"/>
            <a:ext cx="486900" cy="427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2313725" y="1864425"/>
            <a:ext cx="486900" cy="427500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Shape 335"/>
          <p:cNvGrpSpPr/>
          <p:nvPr/>
        </p:nvGrpSpPr>
        <p:grpSpPr>
          <a:xfrm>
            <a:off x="4807550" y="2551250"/>
            <a:ext cx="486900" cy="308700"/>
            <a:chOff x="4807550" y="2551250"/>
            <a:chExt cx="486900" cy="308700"/>
          </a:xfrm>
        </p:grpSpPr>
        <p:sp>
          <p:nvSpPr>
            <p:cNvPr id="336" name="Shape 336"/>
            <p:cNvSpPr/>
            <p:nvPr/>
          </p:nvSpPr>
          <p:spPr>
            <a:xfrm>
              <a:off x="4807550" y="2551250"/>
              <a:ext cx="486900" cy="3087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2950" y="2551250"/>
              <a:ext cx="241500" cy="308700"/>
            </a:xfrm>
            <a:prstGeom prst="rect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8" name="Shape 338"/>
          <p:cNvCxnSpPr>
            <a:stCxn id="339" idx="0"/>
            <a:endCxn id="339" idx="4"/>
          </p:cNvCxnSpPr>
          <p:nvPr/>
        </p:nvCxnSpPr>
        <p:spPr>
          <a:xfrm>
            <a:off x="5858525" y="2491850"/>
            <a:ext cx="0" cy="427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0" name="Shape 340"/>
          <p:cNvGrpSpPr/>
          <p:nvPr/>
        </p:nvGrpSpPr>
        <p:grpSpPr>
          <a:xfrm>
            <a:off x="5615075" y="2443850"/>
            <a:ext cx="569648" cy="534600"/>
            <a:chOff x="5615075" y="2443850"/>
            <a:chExt cx="569648" cy="534600"/>
          </a:xfrm>
        </p:grpSpPr>
        <p:sp>
          <p:nvSpPr>
            <p:cNvPr id="339" name="Shape 339"/>
            <p:cNvSpPr/>
            <p:nvPr/>
          </p:nvSpPr>
          <p:spPr>
            <a:xfrm>
              <a:off x="5615075" y="2491850"/>
              <a:ext cx="486900" cy="4275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 rot="-1252563" flipH="1">
              <a:off x="5732429" y="2499455"/>
              <a:ext cx="389788" cy="42339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Shape 342"/>
          <p:cNvSpPr/>
          <p:nvPr/>
        </p:nvSpPr>
        <p:spPr>
          <a:xfrm>
            <a:off x="3182725" y="3063575"/>
            <a:ext cx="486900" cy="427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2185075" y="3138625"/>
            <a:ext cx="486900" cy="308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4" name="Shape 344"/>
          <p:cNvCxnSpPr/>
          <p:nvPr/>
        </p:nvCxnSpPr>
        <p:spPr>
          <a:xfrm>
            <a:off x="2695825" y="3276575"/>
            <a:ext cx="4869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5" name="Shape 345"/>
          <p:cNvSpPr/>
          <p:nvPr/>
        </p:nvSpPr>
        <p:spPr>
          <a:xfrm>
            <a:off x="1810975" y="3997175"/>
            <a:ext cx="486900" cy="308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2695825" y="3925775"/>
            <a:ext cx="486900" cy="308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3580675" y="3937775"/>
            <a:ext cx="486900" cy="4275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8" name="Shape 348"/>
          <p:cNvCxnSpPr/>
          <p:nvPr/>
        </p:nvCxnSpPr>
        <p:spPr>
          <a:xfrm rot="10800000" flipH="1">
            <a:off x="2054425" y="3630875"/>
            <a:ext cx="1769700" cy="12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Shape 349"/>
          <p:cNvCxnSpPr/>
          <p:nvPr/>
        </p:nvCxnSpPr>
        <p:spPr>
          <a:xfrm>
            <a:off x="2054425" y="3642875"/>
            <a:ext cx="0" cy="354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0" name="Shape 350"/>
          <p:cNvCxnSpPr/>
          <p:nvPr/>
        </p:nvCxnSpPr>
        <p:spPr>
          <a:xfrm>
            <a:off x="3824125" y="3630875"/>
            <a:ext cx="0" cy="294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Shape 351"/>
          <p:cNvCxnSpPr/>
          <p:nvPr/>
        </p:nvCxnSpPr>
        <p:spPr>
          <a:xfrm>
            <a:off x="2939275" y="3571475"/>
            <a:ext cx="0" cy="354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Shape 352"/>
          <p:cNvCxnSpPr/>
          <p:nvPr/>
        </p:nvCxnSpPr>
        <p:spPr>
          <a:xfrm>
            <a:off x="2939275" y="3276575"/>
            <a:ext cx="0" cy="354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construct a pedigree cont’d:</a:t>
            </a:r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Generations in separate rows indicated by Roman numerals (I, II, III, IV...)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Individuals within one                                                                                                          generation indicated by                                                                                     Arabic numerals (1, 2, 3, 4…)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350" y="2017188"/>
            <a:ext cx="379095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Recessive Inheritance: </a:t>
            </a:r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311700" y="1164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Genotypes of Affected and Unaffected: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=Unaffected  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=Carrier  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=Affected (2 recessive alleles)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*Look for unaffected (can be carriers) parents that have an affected child.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549" y="3049224"/>
            <a:ext cx="1809750" cy="19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3408550" y="4260150"/>
            <a:ext cx="11520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aa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3408550" y="3049225"/>
            <a:ext cx="819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Aa</a:t>
            </a:r>
            <a:endParaRPr sz="3000"/>
          </a:p>
        </p:txBody>
      </p:sp>
      <p:sp>
        <p:nvSpPr>
          <p:cNvPr id="369" name="Shape 369"/>
          <p:cNvSpPr txBox="1"/>
          <p:nvPr/>
        </p:nvSpPr>
        <p:spPr>
          <a:xfrm>
            <a:off x="4560550" y="3049225"/>
            <a:ext cx="819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Aa</a:t>
            </a:r>
            <a:endParaRPr sz="3000"/>
          </a:p>
        </p:txBody>
      </p:sp>
      <p:sp>
        <p:nvSpPr>
          <p:cNvPr id="370" name="Shape 370"/>
          <p:cNvSpPr txBox="1"/>
          <p:nvPr/>
        </p:nvSpPr>
        <p:spPr>
          <a:xfrm>
            <a:off x="4560550" y="4331400"/>
            <a:ext cx="819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A?</a:t>
            </a:r>
            <a:endParaRPr sz="3000"/>
          </a:p>
        </p:txBody>
      </p:sp>
      <p:sp>
        <p:nvSpPr>
          <p:cNvPr id="371" name="Shape 371"/>
          <p:cNvSpPr txBox="1"/>
          <p:nvPr/>
        </p:nvSpPr>
        <p:spPr>
          <a:xfrm>
            <a:off x="6816425" y="3503225"/>
            <a:ext cx="15438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Shape 372"/>
          <p:cNvGrpSpPr/>
          <p:nvPr/>
        </p:nvGrpSpPr>
        <p:grpSpPr>
          <a:xfrm>
            <a:off x="6201400" y="2682500"/>
            <a:ext cx="2630900" cy="2278300"/>
            <a:chOff x="6201400" y="2682500"/>
            <a:chExt cx="2630900" cy="2278300"/>
          </a:xfrm>
        </p:grpSpPr>
        <p:pic>
          <p:nvPicPr>
            <p:cNvPr id="373" name="Shape 3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95800" y="3049225"/>
              <a:ext cx="2336500" cy="191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Shape 374"/>
            <p:cNvSpPr txBox="1"/>
            <p:nvPr/>
          </p:nvSpPr>
          <p:spPr>
            <a:xfrm>
              <a:off x="6892150" y="2682500"/>
              <a:ext cx="1543800" cy="3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        a</a:t>
              </a:r>
              <a:endParaRPr sz="3000"/>
            </a:p>
          </p:txBody>
        </p:sp>
        <p:sp>
          <p:nvSpPr>
            <p:cNvPr id="375" name="Shape 375"/>
            <p:cNvSpPr txBox="1"/>
            <p:nvPr/>
          </p:nvSpPr>
          <p:spPr>
            <a:xfrm>
              <a:off x="6201400" y="3274300"/>
              <a:ext cx="472500" cy="13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 </a:t>
              </a:r>
              <a:endParaRPr sz="3000"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       a</a:t>
              </a:r>
              <a:endParaRPr sz="3000"/>
            </a:p>
          </p:txBody>
        </p:sp>
        <p:sp>
          <p:nvSpPr>
            <p:cNvPr id="376" name="Shape 376"/>
            <p:cNvSpPr txBox="1"/>
            <p:nvPr/>
          </p:nvSpPr>
          <p:spPr>
            <a:xfrm>
              <a:off x="6816425" y="3325100"/>
              <a:ext cx="1710000" cy="12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     Aa</a:t>
              </a:r>
              <a:endParaRPr sz="300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     aa</a:t>
              </a:r>
              <a:endParaRPr sz="300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Heterozygous parents that have an affected boy and an unaffected girl.</a:t>
            </a:r>
            <a:endParaRPr/>
          </a:p>
        </p:txBody>
      </p:sp>
      <p:grpSp>
        <p:nvGrpSpPr>
          <p:cNvPr id="383" name="Shape 383"/>
          <p:cNvGrpSpPr/>
          <p:nvPr/>
        </p:nvGrpSpPr>
        <p:grpSpPr>
          <a:xfrm>
            <a:off x="2944175" y="2398825"/>
            <a:ext cx="2014750" cy="1813150"/>
            <a:chOff x="2944175" y="2398825"/>
            <a:chExt cx="2014750" cy="1813150"/>
          </a:xfrm>
        </p:grpSpPr>
        <p:cxnSp>
          <p:nvCxnSpPr>
            <p:cNvPr id="384" name="Shape 384"/>
            <p:cNvCxnSpPr/>
            <p:nvPr/>
          </p:nvCxnSpPr>
          <p:spPr>
            <a:xfrm>
              <a:off x="3978225" y="2398825"/>
              <a:ext cx="0" cy="807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Shape 385"/>
            <p:cNvCxnSpPr/>
            <p:nvPr/>
          </p:nvCxnSpPr>
          <p:spPr>
            <a:xfrm>
              <a:off x="3348825" y="3206425"/>
              <a:ext cx="1258800" cy="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6" name="Shape 386"/>
            <p:cNvSpPr/>
            <p:nvPr/>
          </p:nvSpPr>
          <p:spPr>
            <a:xfrm>
              <a:off x="2944175" y="3639275"/>
              <a:ext cx="724200" cy="572700"/>
            </a:xfrm>
            <a:prstGeom prst="rect">
              <a:avLst/>
            </a:pr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256325" y="3639275"/>
              <a:ext cx="702600" cy="572700"/>
            </a:xfrm>
            <a:prstGeom prst="ellipse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8" name="Shape 388"/>
            <p:cNvCxnSpPr/>
            <p:nvPr/>
          </p:nvCxnSpPr>
          <p:spPr>
            <a:xfrm>
              <a:off x="3360725" y="3218225"/>
              <a:ext cx="0" cy="415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Shape 389"/>
            <p:cNvCxnSpPr/>
            <p:nvPr/>
          </p:nvCxnSpPr>
          <p:spPr>
            <a:xfrm>
              <a:off x="4607625" y="3218225"/>
              <a:ext cx="0" cy="415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0800" y="2434150"/>
            <a:ext cx="2336500" cy="191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Shape 391"/>
          <p:cNvGrpSpPr/>
          <p:nvPr/>
        </p:nvGrpSpPr>
        <p:grpSpPr>
          <a:xfrm>
            <a:off x="2954967" y="2037080"/>
            <a:ext cx="5575983" cy="1979345"/>
            <a:chOff x="2954967" y="2037080"/>
            <a:chExt cx="5575983" cy="1979345"/>
          </a:xfrm>
        </p:grpSpPr>
        <p:grpSp>
          <p:nvGrpSpPr>
            <p:cNvPr id="392" name="Shape 392"/>
            <p:cNvGrpSpPr/>
            <p:nvPr/>
          </p:nvGrpSpPr>
          <p:grpSpPr>
            <a:xfrm>
              <a:off x="2954967" y="2037080"/>
              <a:ext cx="1979096" cy="736786"/>
              <a:chOff x="2954967" y="2037080"/>
              <a:chExt cx="1979096" cy="736786"/>
            </a:xfrm>
          </p:grpSpPr>
          <p:grpSp>
            <p:nvGrpSpPr>
              <p:cNvPr id="393" name="Shape 393"/>
              <p:cNvGrpSpPr/>
              <p:nvPr/>
            </p:nvGrpSpPr>
            <p:grpSpPr>
              <a:xfrm>
                <a:off x="2954967" y="2138170"/>
                <a:ext cx="702597" cy="534607"/>
                <a:chOff x="4807550" y="2551250"/>
                <a:chExt cx="486900" cy="308700"/>
              </a:xfrm>
            </p:grpSpPr>
            <p:sp>
              <p:nvSpPr>
                <p:cNvPr id="394" name="Shape 394"/>
                <p:cNvSpPr/>
                <p:nvPr/>
              </p:nvSpPr>
              <p:spPr>
                <a:xfrm>
                  <a:off x="4807550" y="2551250"/>
                  <a:ext cx="486900" cy="308700"/>
                </a:xfrm>
                <a:prstGeom prst="rect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Shape 395"/>
                <p:cNvSpPr/>
                <p:nvPr/>
              </p:nvSpPr>
              <p:spPr>
                <a:xfrm>
                  <a:off x="5052950" y="2551250"/>
                  <a:ext cx="241500" cy="308700"/>
                </a:xfrm>
                <a:prstGeom prst="rect">
                  <a:avLst/>
                </a:prstGeom>
                <a:solidFill>
                  <a:srgbClr val="000000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Shape 396"/>
              <p:cNvGrpSpPr/>
              <p:nvPr/>
            </p:nvGrpSpPr>
            <p:grpSpPr>
              <a:xfrm>
                <a:off x="4209926" y="2037080"/>
                <a:ext cx="724137" cy="736786"/>
                <a:chOff x="5615075" y="2443850"/>
                <a:chExt cx="569648" cy="534600"/>
              </a:xfrm>
            </p:grpSpPr>
            <p:sp>
              <p:nvSpPr>
                <p:cNvPr id="397" name="Shape 397"/>
                <p:cNvSpPr/>
                <p:nvPr/>
              </p:nvSpPr>
              <p:spPr>
                <a:xfrm>
                  <a:off x="5615075" y="2491850"/>
                  <a:ext cx="486900" cy="4275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Shape 398"/>
                <p:cNvSpPr/>
                <p:nvPr/>
              </p:nvSpPr>
              <p:spPr>
                <a:xfrm rot="-1252563" flipH="1">
                  <a:off x="5732429" y="2499455"/>
                  <a:ext cx="389788" cy="423390"/>
                </a:xfrm>
                <a:prstGeom prst="chord">
                  <a:avLst>
                    <a:gd name="adj1" fmla="val 2700000"/>
                    <a:gd name="adj2" fmla="val 16200000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399" name="Shape 399"/>
              <p:cNvCxnSpPr>
                <a:stCxn id="395" idx="3"/>
              </p:cNvCxnSpPr>
              <p:nvPr/>
            </p:nvCxnSpPr>
            <p:spPr>
              <a:xfrm>
                <a:off x="3657564" y="2405474"/>
                <a:ext cx="582000" cy="5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0" name="Shape 400"/>
            <p:cNvGrpSpPr/>
            <p:nvPr/>
          </p:nvGrpSpPr>
          <p:grpSpPr>
            <a:xfrm>
              <a:off x="6296400" y="2067425"/>
              <a:ext cx="2234550" cy="1949000"/>
              <a:chOff x="6296400" y="2067425"/>
              <a:chExt cx="2234550" cy="1949000"/>
            </a:xfrm>
          </p:grpSpPr>
          <p:sp>
            <p:nvSpPr>
              <p:cNvPr id="401" name="Shape 401"/>
              <p:cNvSpPr txBox="1"/>
              <p:nvPr/>
            </p:nvSpPr>
            <p:spPr>
              <a:xfrm>
                <a:off x="6987150" y="2067425"/>
                <a:ext cx="1543800" cy="38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/>
                  <a:t>A        a</a:t>
                </a:r>
                <a:endParaRPr sz="3000"/>
              </a:p>
            </p:txBody>
          </p:sp>
          <p:sp>
            <p:nvSpPr>
              <p:cNvPr id="402" name="Shape 402"/>
              <p:cNvSpPr txBox="1"/>
              <p:nvPr/>
            </p:nvSpPr>
            <p:spPr>
              <a:xfrm>
                <a:off x="6296400" y="2659225"/>
                <a:ext cx="472500" cy="13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/>
                  <a:t>A </a:t>
                </a:r>
                <a:endParaRPr sz="3000"/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/>
                  <a:t>       a</a:t>
                </a:r>
                <a:endParaRPr sz="3000"/>
              </a:p>
            </p:txBody>
          </p:sp>
        </p:grpSp>
      </p:grpSp>
      <p:sp>
        <p:nvSpPr>
          <p:cNvPr id="403" name="Shape 403"/>
          <p:cNvSpPr txBox="1"/>
          <p:nvPr/>
        </p:nvSpPr>
        <p:spPr>
          <a:xfrm>
            <a:off x="6911425" y="2710025"/>
            <a:ext cx="17100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AA     Aa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Aa     aa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Dominant Inheritance:</a:t>
            </a:r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Genotypes of Affected and Unaffected: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Affected (no carriers) 	   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aa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Unaffected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*Look for affected parents that have an unaffected child.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Shape 4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549" y="3049224"/>
            <a:ext cx="1809750" cy="19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/>
          <p:nvPr/>
        </p:nvSpPr>
        <p:spPr>
          <a:xfrm>
            <a:off x="4583800" y="3049225"/>
            <a:ext cx="634500" cy="644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3408550" y="3044575"/>
            <a:ext cx="634500" cy="6441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Shape 413"/>
          <p:cNvSpPr txBox="1"/>
          <p:nvPr/>
        </p:nvSpPr>
        <p:spPr>
          <a:xfrm>
            <a:off x="4583800" y="4331400"/>
            <a:ext cx="11520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aa</a:t>
            </a:r>
            <a:endParaRPr sz="3000"/>
          </a:p>
        </p:txBody>
      </p:sp>
      <p:sp>
        <p:nvSpPr>
          <p:cNvPr id="414" name="Shape 414"/>
          <p:cNvSpPr txBox="1"/>
          <p:nvPr/>
        </p:nvSpPr>
        <p:spPr>
          <a:xfrm>
            <a:off x="3408550" y="3049225"/>
            <a:ext cx="819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Aa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4583800" y="3049225"/>
            <a:ext cx="819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Aa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3408550" y="4331400"/>
            <a:ext cx="819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A?</a:t>
            </a:r>
            <a:endParaRPr sz="3000">
              <a:solidFill>
                <a:srgbClr val="FFFFFF"/>
              </a:solidFill>
            </a:endParaRPr>
          </a:p>
        </p:txBody>
      </p:sp>
      <p:grpSp>
        <p:nvGrpSpPr>
          <p:cNvPr id="417" name="Shape 417"/>
          <p:cNvGrpSpPr/>
          <p:nvPr/>
        </p:nvGrpSpPr>
        <p:grpSpPr>
          <a:xfrm>
            <a:off x="6201400" y="2765625"/>
            <a:ext cx="2630900" cy="2278300"/>
            <a:chOff x="6201400" y="2682500"/>
            <a:chExt cx="2630900" cy="2278300"/>
          </a:xfrm>
        </p:grpSpPr>
        <p:pic>
          <p:nvPicPr>
            <p:cNvPr id="418" name="Shape 4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95800" y="3049225"/>
              <a:ext cx="2336500" cy="191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Shape 419"/>
            <p:cNvSpPr txBox="1"/>
            <p:nvPr/>
          </p:nvSpPr>
          <p:spPr>
            <a:xfrm>
              <a:off x="6892150" y="2682500"/>
              <a:ext cx="1543800" cy="38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        a</a:t>
              </a:r>
              <a:endParaRPr sz="3000"/>
            </a:p>
          </p:txBody>
        </p:sp>
        <p:sp>
          <p:nvSpPr>
            <p:cNvPr id="420" name="Shape 420"/>
            <p:cNvSpPr txBox="1"/>
            <p:nvPr/>
          </p:nvSpPr>
          <p:spPr>
            <a:xfrm>
              <a:off x="6201400" y="3274300"/>
              <a:ext cx="472500" cy="13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 </a:t>
              </a:r>
              <a:endParaRPr sz="3000"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       a</a:t>
              </a:r>
              <a:endParaRPr sz="3000"/>
            </a:p>
          </p:txBody>
        </p:sp>
        <p:sp>
          <p:nvSpPr>
            <p:cNvPr id="421" name="Shape 421"/>
            <p:cNvSpPr txBox="1"/>
            <p:nvPr/>
          </p:nvSpPr>
          <p:spPr>
            <a:xfrm>
              <a:off x="6816425" y="3325100"/>
              <a:ext cx="1710000" cy="12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     Aa</a:t>
              </a:r>
              <a:endParaRPr sz="3000"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     aa</a:t>
              </a:r>
              <a:endParaRPr sz="30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311700" y="1175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affected father and an unaffected mother have an affected girl and an unaffected girl.</a:t>
            </a:r>
            <a:endParaRPr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" name="Shape 428"/>
          <p:cNvGrpSpPr/>
          <p:nvPr/>
        </p:nvGrpSpPr>
        <p:grpSpPr>
          <a:xfrm>
            <a:off x="2306275" y="2509650"/>
            <a:ext cx="2117675" cy="1972200"/>
            <a:chOff x="3146050" y="2428000"/>
            <a:chExt cx="2117675" cy="1972200"/>
          </a:xfrm>
        </p:grpSpPr>
        <p:cxnSp>
          <p:nvCxnSpPr>
            <p:cNvPr id="429" name="Shape 429"/>
            <p:cNvCxnSpPr/>
            <p:nvPr/>
          </p:nvCxnSpPr>
          <p:spPr>
            <a:xfrm>
              <a:off x="4821500" y="3408100"/>
              <a:ext cx="12000" cy="415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30" name="Shape 430"/>
            <p:cNvGrpSpPr/>
            <p:nvPr/>
          </p:nvGrpSpPr>
          <p:grpSpPr>
            <a:xfrm>
              <a:off x="3146050" y="2428000"/>
              <a:ext cx="2117675" cy="1972200"/>
              <a:chOff x="3146050" y="2428000"/>
              <a:chExt cx="2117675" cy="1972200"/>
            </a:xfrm>
          </p:grpSpPr>
          <p:sp>
            <p:nvSpPr>
              <p:cNvPr id="431" name="Shape 431"/>
              <p:cNvSpPr/>
              <p:nvPr/>
            </p:nvSpPr>
            <p:spPr>
              <a:xfrm>
                <a:off x="3146050" y="2428000"/>
                <a:ext cx="724200" cy="572700"/>
              </a:xfrm>
              <a:prstGeom prst="rect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Shape 432"/>
              <p:cNvSpPr/>
              <p:nvPr/>
            </p:nvSpPr>
            <p:spPr>
              <a:xfrm>
                <a:off x="4561125" y="2428000"/>
                <a:ext cx="702600" cy="572700"/>
              </a:xfrm>
              <a:prstGeom prst="ellips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Shape 433"/>
              <p:cNvSpPr/>
              <p:nvPr/>
            </p:nvSpPr>
            <p:spPr>
              <a:xfrm>
                <a:off x="4476200" y="3827500"/>
                <a:ext cx="702600" cy="572700"/>
              </a:xfrm>
              <a:prstGeom prst="ellips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34" name="Shape 434"/>
              <p:cNvCxnSpPr>
                <a:stCxn id="431" idx="3"/>
                <a:endCxn id="432" idx="2"/>
              </p:cNvCxnSpPr>
              <p:nvPr/>
            </p:nvCxnSpPr>
            <p:spPr>
              <a:xfrm>
                <a:off x="3870250" y="2714350"/>
                <a:ext cx="6909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Shape 435"/>
              <p:cNvCxnSpPr/>
              <p:nvPr/>
            </p:nvCxnSpPr>
            <p:spPr>
              <a:xfrm flipH="1">
                <a:off x="4239375" y="2731325"/>
                <a:ext cx="12000" cy="676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Shape 436"/>
              <p:cNvCxnSpPr/>
              <p:nvPr/>
            </p:nvCxnSpPr>
            <p:spPr>
              <a:xfrm rot="10800000" flipH="1">
                <a:off x="3752600" y="3408100"/>
                <a:ext cx="1068900" cy="12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Shape 437"/>
              <p:cNvCxnSpPr/>
              <p:nvPr/>
            </p:nvCxnSpPr>
            <p:spPr>
              <a:xfrm>
                <a:off x="3752600" y="3408100"/>
                <a:ext cx="12000" cy="415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38" name="Shape 438"/>
              <p:cNvSpPr/>
              <p:nvPr/>
            </p:nvSpPr>
            <p:spPr>
              <a:xfrm>
                <a:off x="3385550" y="3827500"/>
                <a:ext cx="724200" cy="5727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5800" y="2728600"/>
            <a:ext cx="2336500" cy="19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/>
          <p:nvPr/>
        </p:nvSpPr>
        <p:spPr>
          <a:xfrm>
            <a:off x="6892150" y="2361875"/>
            <a:ext cx="15438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       a</a:t>
            </a:r>
            <a:endParaRPr sz="3000"/>
          </a:p>
        </p:txBody>
      </p:sp>
      <p:grpSp>
        <p:nvGrpSpPr>
          <p:cNvPr id="441" name="Shape 441"/>
          <p:cNvGrpSpPr/>
          <p:nvPr/>
        </p:nvGrpSpPr>
        <p:grpSpPr>
          <a:xfrm>
            <a:off x="3681938" y="2509638"/>
            <a:ext cx="742013" cy="1990163"/>
            <a:chOff x="2449863" y="3736688"/>
            <a:chExt cx="742013" cy="1990163"/>
          </a:xfrm>
        </p:grpSpPr>
        <p:sp>
          <p:nvSpPr>
            <p:cNvPr id="442" name="Shape 442"/>
            <p:cNvSpPr txBox="1"/>
            <p:nvPr/>
          </p:nvSpPr>
          <p:spPr>
            <a:xfrm>
              <a:off x="2449863" y="5097450"/>
              <a:ext cx="6381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</a:t>
              </a:r>
              <a:endParaRPr sz="3000"/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x="2553775" y="3736688"/>
              <a:ext cx="638100" cy="3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</a:t>
              </a:r>
              <a:endParaRPr/>
            </a:p>
          </p:txBody>
        </p:sp>
      </p:grpSp>
      <p:sp>
        <p:nvSpPr>
          <p:cNvPr id="444" name="Shape 444"/>
          <p:cNvSpPr txBox="1"/>
          <p:nvPr/>
        </p:nvSpPr>
        <p:spPr>
          <a:xfrm>
            <a:off x="6861925" y="3083750"/>
            <a:ext cx="702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Aa</a:t>
            </a:r>
            <a:r>
              <a:rPr lang="en"/>
              <a:t>	</a:t>
            </a:r>
            <a:endParaRPr/>
          </a:p>
        </p:txBody>
      </p:sp>
      <p:sp>
        <p:nvSpPr>
          <p:cNvPr id="445" name="Shape 445"/>
          <p:cNvSpPr txBox="1"/>
          <p:nvPr/>
        </p:nvSpPr>
        <p:spPr>
          <a:xfrm>
            <a:off x="6861925" y="3870400"/>
            <a:ext cx="702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Aa</a:t>
            </a:r>
            <a:endParaRPr sz="3000"/>
          </a:p>
        </p:txBody>
      </p:sp>
      <p:grpSp>
        <p:nvGrpSpPr>
          <p:cNvPr id="446" name="Shape 446"/>
          <p:cNvGrpSpPr/>
          <p:nvPr/>
        </p:nvGrpSpPr>
        <p:grpSpPr>
          <a:xfrm>
            <a:off x="2306263" y="2509650"/>
            <a:ext cx="1111675" cy="1847650"/>
            <a:chOff x="2263500" y="2504400"/>
            <a:chExt cx="1111675" cy="1847650"/>
          </a:xfrm>
        </p:grpSpPr>
        <p:sp>
          <p:nvSpPr>
            <p:cNvPr id="447" name="Shape 447"/>
            <p:cNvSpPr txBox="1"/>
            <p:nvPr/>
          </p:nvSpPr>
          <p:spPr>
            <a:xfrm>
              <a:off x="2263500" y="2504400"/>
              <a:ext cx="819300" cy="4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FFFFFF"/>
                  </a:solidFill>
                </a:rPr>
                <a:t>Aa</a:t>
              </a:r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448" name="Shape 448"/>
            <p:cNvSpPr txBox="1"/>
            <p:nvPr/>
          </p:nvSpPr>
          <p:spPr>
            <a:xfrm>
              <a:off x="2555875" y="3865150"/>
              <a:ext cx="819300" cy="4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FFFFFF"/>
                  </a:solidFill>
                </a:rPr>
                <a:t>Aa</a:t>
              </a:r>
              <a:endParaRPr sz="3000">
                <a:solidFill>
                  <a:srgbClr val="FFFFFF"/>
                </a:solidFill>
              </a:endParaRPr>
            </a:p>
          </p:txBody>
        </p:sp>
      </p:grpSp>
      <p:grpSp>
        <p:nvGrpSpPr>
          <p:cNvPr id="449" name="Shape 449"/>
          <p:cNvGrpSpPr/>
          <p:nvPr/>
        </p:nvGrpSpPr>
        <p:grpSpPr>
          <a:xfrm>
            <a:off x="6201400" y="2953675"/>
            <a:ext cx="2314675" cy="1403625"/>
            <a:chOff x="6201400" y="2953675"/>
            <a:chExt cx="2314675" cy="1403625"/>
          </a:xfrm>
        </p:grpSpPr>
        <p:sp>
          <p:nvSpPr>
            <p:cNvPr id="450" name="Shape 450"/>
            <p:cNvSpPr txBox="1"/>
            <p:nvPr/>
          </p:nvSpPr>
          <p:spPr>
            <a:xfrm>
              <a:off x="6201400" y="2953675"/>
              <a:ext cx="472500" cy="13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 </a:t>
              </a:r>
              <a:endParaRPr sz="3000"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       a</a:t>
              </a:r>
              <a:endParaRPr sz="3000"/>
            </a:p>
          </p:txBody>
        </p:sp>
        <p:sp>
          <p:nvSpPr>
            <p:cNvPr id="451" name="Shape 451"/>
            <p:cNvSpPr txBox="1"/>
            <p:nvPr/>
          </p:nvSpPr>
          <p:spPr>
            <a:xfrm>
              <a:off x="7752550" y="3083750"/>
              <a:ext cx="702600" cy="4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</a:t>
              </a:r>
              <a:endParaRPr sz="3000"/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7813475" y="3870400"/>
              <a:ext cx="702600" cy="4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/>
                <a:t>aa</a:t>
              </a:r>
              <a:endParaRPr sz="3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Practice:</a:t>
            </a:r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7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***This pedigree doesn’t indicate carriers!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sex is individual I-2?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many children are in the 2</a:t>
            </a:r>
            <a:r>
              <a:rPr lang="en" sz="15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generation from the union of I-1 and I-2?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their sexes?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individual was married in generation 2?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many daughters are in generation 3?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many sons are in generation 4?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the 3 individuals who were afflicted with sickle cell anemia?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individuals I-1 and I-2 carriers of sickle cell?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you know? (Explain your answer to #8)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another carrier of sickle cell anemia.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Shape 4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100" y="1170125"/>
            <a:ext cx="3514725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 txBox="1"/>
          <p:nvPr/>
        </p:nvSpPr>
        <p:spPr>
          <a:xfrm>
            <a:off x="7612350" y="1083275"/>
            <a:ext cx="13065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 Sickle Cell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Practice:</a:t>
            </a:r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type of inheritance is shown?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you know?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Shape 4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672" y="971725"/>
            <a:ext cx="3292626" cy="35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 txBox="1"/>
          <p:nvPr/>
        </p:nvSpPr>
        <p:spPr>
          <a:xfrm>
            <a:off x="4759425" y="1062100"/>
            <a:ext cx="521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II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III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IV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6016375" y="512700"/>
            <a:ext cx="15216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		  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5234350" y="1839350"/>
            <a:ext cx="37425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	         2             3               4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6140425" y="2843475"/>
            <a:ext cx="37425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	         2             3              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5234350" y="3781450"/>
            <a:ext cx="37425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	         2             3              4              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5201825" y="3825550"/>
            <a:ext cx="1119600" cy="898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4" name="Shape 474"/>
          <p:cNvCxnSpPr/>
          <p:nvPr/>
        </p:nvCxnSpPr>
        <p:spPr>
          <a:xfrm>
            <a:off x="5236800" y="3265725"/>
            <a:ext cx="9213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5" name="Shape 475"/>
          <p:cNvSpPr txBox="1"/>
          <p:nvPr/>
        </p:nvSpPr>
        <p:spPr>
          <a:xfrm>
            <a:off x="6491425" y="3067425"/>
            <a:ext cx="571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Aa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 txBox="1"/>
          <p:nvPr/>
        </p:nvSpPr>
        <p:spPr>
          <a:xfrm>
            <a:off x="7448575" y="3067425"/>
            <a:ext cx="5715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Aa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5619325" y="4653650"/>
            <a:ext cx="5211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aa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382825"/>
            <a:ext cx="8520600" cy="4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ATG CAG GGT	(Translates into a specific protein that produces a trait.)		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Trait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Hair color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Alleles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Different forms of a trait.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Ex: Brown Hair, Blonde Hair, or Red Hair                                             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6958825" y="1995050"/>
            <a:ext cx="297000" cy="130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Shape 71"/>
          <p:cNvCxnSpPr>
            <a:endCxn id="70" idx="3"/>
          </p:cNvCxnSpPr>
          <p:nvPr/>
        </p:nvCxnSpPr>
        <p:spPr>
          <a:xfrm flipH="1">
            <a:off x="7255825" y="1840700"/>
            <a:ext cx="582000" cy="21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72" name="Shape 72"/>
          <p:cNvGrpSpPr/>
          <p:nvPr/>
        </p:nvGrpSpPr>
        <p:grpSpPr>
          <a:xfrm>
            <a:off x="6899575" y="1140175"/>
            <a:ext cx="1932725" cy="3467260"/>
            <a:chOff x="6899575" y="1140175"/>
            <a:chExt cx="1932725" cy="3467260"/>
          </a:xfrm>
        </p:grpSpPr>
        <p:sp>
          <p:nvSpPr>
            <p:cNvPr id="73" name="Shape 73"/>
            <p:cNvSpPr/>
            <p:nvPr/>
          </p:nvSpPr>
          <p:spPr>
            <a:xfrm>
              <a:off x="6899575" y="2826325"/>
              <a:ext cx="415500" cy="356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958825" y="1401325"/>
              <a:ext cx="297000" cy="14250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958825" y="3182435"/>
              <a:ext cx="297000" cy="14250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 txBox="1"/>
            <p:nvPr/>
          </p:nvSpPr>
          <p:spPr>
            <a:xfrm>
              <a:off x="7359300" y="1140175"/>
              <a:ext cx="14730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Gene:         ATG CAG GGT</a:t>
              </a:r>
              <a:endParaRPr sz="180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ctrTitle"/>
          </p:nvPr>
        </p:nvSpPr>
        <p:spPr>
          <a:xfrm>
            <a:off x="311700" y="1592850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lang="en" sz="4800"/>
              <a:t>on-Mendelian Genetics</a:t>
            </a:r>
            <a:endParaRPr sz="4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or</a:t>
            </a:r>
            <a:endParaRPr sz="4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Intermediate Inheritance</a:t>
            </a:r>
            <a:endParaRPr sz="4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Incomplete Dominance (In Between):</a:t>
            </a:r>
            <a:endParaRPr/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Neither allele is dominant or</a:t>
            </a:r>
            <a:r>
              <a:rPr lang="en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recessive.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heterozygous, a third blending                                                                                 intermediate phenotype appears.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two different letters, but ALL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capital!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89" name="Shape 4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250" y="2261721"/>
            <a:ext cx="3324051" cy="205617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Shape 490"/>
          <p:cNvSpPr txBox="1"/>
          <p:nvPr/>
        </p:nvSpPr>
        <p:spPr>
          <a:xfrm>
            <a:off x="5618525" y="4384000"/>
            <a:ext cx="34428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RR         RW          WW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Incomplete Dominance Practice:</a:t>
            </a:r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 flowers (RR) are incompletely dominant to white flowers (WW). Show the offspring of a cross between 2 pink flowers (RW)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Phenotypic Ratio: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 ______, Pink ______, White_______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probability that these two parents will produce pink offspring? _________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900"/>
              </a:spcBef>
              <a:spcAft>
                <a:spcPts val="16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97" name="Shape 497"/>
          <p:cNvGraphicFramePr/>
          <p:nvPr/>
        </p:nvGraphicFramePr>
        <p:xfrm>
          <a:off x="6025900" y="2054725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8" name="Shape 498"/>
          <p:cNvSpPr txBox="1"/>
          <p:nvPr/>
        </p:nvSpPr>
        <p:spPr>
          <a:xfrm>
            <a:off x="6270175" y="2363200"/>
            <a:ext cx="15558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RR           RW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RW         WW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Shape 499"/>
          <p:cNvGrpSpPr/>
          <p:nvPr/>
        </p:nvGrpSpPr>
        <p:grpSpPr>
          <a:xfrm>
            <a:off x="2006925" y="1698325"/>
            <a:ext cx="5892025" cy="1899875"/>
            <a:chOff x="2006925" y="1698325"/>
            <a:chExt cx="5892025" cy="1899875"/>
          </a:xfrm>
        </p:grpSpPr>
        <p:sp>
          <p:nvSpPr>
            <p:cNvPr id="500" name="Shape 500"/>
            <p:cNvSpPr txBox="1"/>
            <p:nvPr/>
          </p:nvSpPr>
          <p:spPr>
            <a:xfrm>
              <a:off x="6343150" y="1698325"/>
              <a:ext cx="15558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R             W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Shape 501"/>
            <p:cNvSpPr txBox="1"/>
            <p:nvPr/>
          </p:nvSpPr>
          <p:spPr>
            <a:xfrm>
              <a:off x="5628650" y="2195100"/>
              <a:ext cx="397200" cy="140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             W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2" name="Shape 502"/>
            <p:cNvCxnSpPr/>
            <p:nvPr/>
          </p:nvCxnSpPr>
          <p:spPr>
            <a:xfrm rot="10800000" flipH="1">
              <a:off x="2006925" y="1935550"/>
              <a:ext cx="1769400" cy="12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" name="Shape 503"/>
          <p:cNvSpPr txBox="1"/>
          <p:nvPr/>
        </p:nvSpPr>
        <p:spPr>
          <a:xfrm>
            <a:off x="926275" y="3182575"/>
            <a:ext cx="33369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1                     2                      1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7481450" y="4096975"/>
            <a:ext cx="86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50%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Incomplete Dominance Practice:</a:t>
            </a:r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try!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Blue flowers are incompletely dominant to red flowers. Show the offspring of a cross between one purple and one red flower.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Phenotypic Ratio: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Blue ______, Purple ______, Red_______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probability that these two parents will produce purple offspring? _________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900"/>
              </a:spcBef>
              <a:spcAft>
                <a:spcPts val="16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1" name="Shape 511"/>
          <p:cNvGraphicFramePr/>
          <p:nvPr/>
        </p:nvGraphicFramePr>
        <p:xfrm>
          <a:off x="6588200" y="2195250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12" name="Shape 512"/>
          <p:cNvGrpSpPr/>
          <p:nvPr/>
        </p:nvGrpSpPr>
        <p:grpSpPr>
          <a:xfrm>
            <a:off x="1840675" y="1767525"/>
            <a:ext cx="6620575" cy="1945300"/>
            <a:chOff x="1765250" y="1757450"/>
            <a:chExt cx="6620575" cy="1945300"/>
          </a:xfrm>
        </p:grpSpPr>
        <p:sp>
          <p:nvSpPr>
            <p:cNvPr id="513" name="Shape 513"/>
            <p:cNvSpPr txBox="1"/>
            <p:nvPr/>
          </p:nvSpPr>
          <p:spPr>
            <a:xfrm>
              <a:off x="6830025" y="1757450"/>
              <a:ext cx="15558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R             B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Shape 514"/>
            <p:cNvSpPr txBox="1"/>
            <p:nvPr/>
          </p:nvSpPr>
          <p:spPr>
            <a:xfrm>
              <a:off x="6191000" y="2299650"/>
              <a:ext cx="397200" cy="140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             R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5" name="Shape 515"/>
            <p:cNvCxnSpPr/>
            <p:nvPr/>
          </p:nvCxnSpPr>
          <p:spPr>
            <a:xfrm>
              <a:off x="1765250" y="1937475"/>
              <a:ext cx="27432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6" name="Shape 516"/>
          <p:cNvSpPr txBox="1"/>
          <p:nvPr/>
        </p:nvSpPr>
        <p:spPr>
          <a:xfrm>
            <a:off x="6746825" y="2443050"/>
            <a:ext cx="15558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RR           RB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RR           RB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 txBox="1"/>
          <p:nvPr/>
        </p:nvSpPr>
        <p:spPr>
          <a:xfrm>
            <a:off x="1080625" y="3123200"/>
            <a:ext cx="33252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0                       1                   1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 txBox="1"/>
          <p:nvPr/>
        </p:nvSpPr>
        <p:spPr>
          <a:xfrm>
            <a:off x="7742700" y="3942600"/>
            <a:ext cx="9144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50%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Codominance (Both Show):</a:t>
            </a:r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alleles are</a:t>
            </a:r>
            <a:r>
              <a:rPr lang="en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expressed</a:t>
            </a:r>
            <a:r>
              <a:rPr lang="en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both contribute to the phenotype (both show up).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heterozygous, both phenotypes are                                                       represented separately.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two different letters, but ALL capital!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25" name="Shape 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651" y="2376875"/>
            <a:ext cx="2238651" cy="21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/>
          <p:nvPr/>
        </p:nvSpPr>
        <p:spPr>
          <a:xfrm>
            <a:off x="7476150" y="4568875"/>
            <a:ext cx="776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RW 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Co-dominance Practice:</a:t>
            </a:r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 chickens (BB) are co-dominant to white chickens (WW). Show a cross between a black chicken and a black and white chicken (BW).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Phenotypic Ratio: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 ______, Black and White ______,  White _______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probability that these two chickens will produce white offspring? _________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900"/>
              </a:spcBef>
              <a:spcAft>
                <a:spcPts val="16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33" name="Shape 533"/>
          <p:cNvGraphicFramePr/>
          <p:nvPr/>
        </p:nvGraphicFramePr>
        <p:xfrm>
          <a:off x="6612600" y="2160325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4" name="Shape 534"/>
          <p:cNvSpPr txBox="1"/>
          <p:nvPr/>
        </p:nvSpPr>
        <p:spPr>
          <a:xfrm>
            <a:off x="6864025" y="2404300"/>
            <a:ext cx="14487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BB            BB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BW         BW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5" name="Shape 535"/>
          <p:cNvGrpSpPr/>
          <p:nvPr/>
        </p:nvGrpSpPr>
        <p:grpSpPr>
          <a:xfrm>
            <a:off x="427500" y="1662550"/>
            <a:ext cx="7885225" cy="1745575"/>
            <a:chOff x="427500" y="1662550"/>
            <a:chExt cx="7885225" cy="1745575"/>
          </a:xfrm>
        </p:grpSpPr>
        <p:sp>
          <p:nvSpPr>
            <p:cNvPr id="536" name="Shape 536"/>
            <p:cNvSpPr txBox="1"/>
            <p:nvPr/>
          </p:nvSpPr>
          <p:spPr>
            <a:xfrm>
              <a:off x="6768925" y="1662550"/>
              <a:ext cx="15438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    B            B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Shape 537"/>
            <p:cNvSpPr txBox="1"/>
            <p:nvPr/>
          </p:nvSpPr>
          <p:spPr>
            <a:xfrm>
              <a:off x="6208800" y="2226125"/>
              <a:ext cx="4533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            W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8" name="Shape 538"/>
            <p:cNvCxnSpPr/>
            <p:nvPr/>
          </p:nvCxnSpPr>
          <p:spPr>
            <a:xfrm rot="10800000" flipH="1">
              <a:off x="427500" y="1935725"/>
              <a:ext cx="4512600" cy="23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9" name="Shape 539"/>
          <p:cNvSpPr txBox="1"/>
          <p:nvPr/>
        </p:nvSpPr>
        <p:spPr>
          <a:xfrm>
            <a:off x="1080650" y="3206350"/>
            <a:ext cx="4227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1                                         1                      0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Shape 540"/>
          <p:cNvSpPr txBox="1"/>
          <p:nvPr/>
        </p:nvSpPr>
        <p:spPr>
          <a:xfrm>
            <a:off x="7740725" y="4035625"/>
            <a:ext cx="8925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0%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Co-dominance Practice:</a:t>
            </a:r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try!: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Purple flowers are co-dominant to orange flowers. Show a cross between two orange and purple flowers.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Phenotypic Ratio: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Purple ______, Purple and Orange ______, Orange _______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probability that these two flowers will produce orange offspring? _______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900"/>
              </a:spcBef>
              <a:spcAft>
                <a:spcPts val="16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47" name="Shape 547"/>
          <p:cNvGraphicFramePr/>
          <p:nvPr/>
        </p:nvGraphicFramePr>
        <p:xfrm>
          <a:off x="6959250" y="2170500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48" name="Shape 548"/>
          <p:cNvGrpSpPr/>
          <p:nvPr/>
        </p:nvGrpSpPr>
        <p:grpSpPr>
          <a:xfrm>
            <a:off x="413675" y="1638675"/>
            <a:ext cx="8148475" cy="1947825"/>
            <a:chOff x="413675" y="1638675"/>
            <a:chExt cx="8148475" cy="1947825"/>
          </a:xfrm>
        </p:grpSpPr>
        <p:cxnSp>
          <p:nvCxnSpPr>
            <p:cNvPr id="549" name="Shape 549"/>
            <p:cNvCxnSpPr/>
            <p:nvPr/>
          </p:nvCxnSpPr>
          <p:spPr>
            <a:xfrm rot="10800000" flipH="1">
              <a:off x="7243950" y="1638675"/>
              <a:ext cx="1318200" cy="12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Shape 550"/>
            <p:cNvCxnSpPr/>
            <p:nvPr/>
          </p:nvCxnSpPr>
          <p:spPr>
            <a:xfrm>
              <a:off x="413675" y="1945575"/>
              <a:ext cx="1676400" cy="21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1" name="Shape 551"/>
            <p:cNvSpPr txBox="1"/>
            <p:nvPr/>
          </p:nvSpPr>
          <p:spPr>
            <a:xfrm>
              <a:off x="7243950" y="1816925"/>
              <a:ext cx="1318200" cy="3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O              P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Shape 552"/>
            <p:cNvSpPr txBox="1"/>
            <p:nvPr/>
          </p:nvSpPr>
          <p:spPr>
            <a:xfrm>
              <a:off x="6553200" y="2256300"/>
              <a:ext cx="405900" cy="13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O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               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3" name="Shape 553"/>
          <p:cNvSpPr txBox="1"/>
          <p:nvPr/>
        </p:nvSpPr>
        <p:spPr>
          <a:xfrm>
            <a:off x="7184575" y="2422575"/>
            <a:ext cx="14250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OO          OP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OP           PP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Shape 554"/>
          <p:cNvSpPr txBox="1"/>
          <p:nvPr/>
        </p:nvSpPr>
        <p:spPr>
          <a:xfrm>
            <a:off x="1235025" y="3206350"/>
            <a:ext cx="47145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1                                           2                          1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7667500" y="4081150"/>
            <a:ext cx="657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25%          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Co-dominant Traits:</a:t>
            </a:r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Roan Coloration (cattle)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RR x WW = RW (Roan)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Erminette Coloration (chickens)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 x WW = BW (erminette)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Shape 5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675" y="1017725"/>
            <a:ext cx="2564250" cy="192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Shape 5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050" y="3147925"/>
            <a:ext cx="1888075" cy="18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Alleles Inheritance:</a:t>
            </a:r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than 2 alleles are available for each gene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 each individual can still only have 2 alleles; 1 from each parent. There are just more possible phenotypes.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Human blood types have 3 alleles: A, B, O</a:t>
            </a:r>
            <a:endParaRPr sz="2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■"/>
            </a:pPr>
            <a:r>
              <a:rPr lang="en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“A" and "B" are codominant</a:t>
            </a:r>
            <a:endParaRPr sz="2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■"/>
            </a:pPr>
            <a:r>
              <a:rPr lang="en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"O" is recessive</a:t>
            </a:r>
            <a:endParaRPr sz="2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Genotypes &amp; Phenotypes</a:t>
            </a:r>
            <a:endParaRPr/>
          </a:p>
        </p:txBody>
      </p:sp>
      <p:graphicFrame>
        <p:nvGraphicFramePr>
          <p:cNvPr id="575" name="Shape 575"/>
          <p:cNvGraphicFramePr/>
          <p:nvPr/>
        </p:nvGraphicFramePr>
        <p:xfrm>
          <a:off x="952500" y="1619250"/>
          <a:ext cx="7239000" cy="274305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Phenotype: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Genotype: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A Blood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" sz="24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" sz="24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or I</a:t>
                      </a:r>
                      <a:r>
                        <a:rPr lang="en" sz="24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 or AO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B Blood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" sz="24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" sz="24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</a:t>
                      </a: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I</a:t>
                      </a:r>
                      <a:r>
                        <a:rPr lang="en" sz="24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BB or BO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AB Blood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" sz="24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" sz="2400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2400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 Blood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Genotype: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Genotype:</a:t>
            </a:r>
            <a:r>
              <a:rPr lang="en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actual alleles found on the genes </a:t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</a:pPr>
            <a:r>
              <a:rPr lang="en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Ex: TT, Tt, or tt</a:t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Alleles come in two different forms: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Dominant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Recessive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Dominant alleles are capitalized: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Recessive alleles are lowercase: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 Practice:</a:t>
            </a:r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Mr. Jones has blood type A and Mrs. Jones has blood type AB. What is the probability that they will have a child with blood type A if both of Mr. Jones’ parents were AB? Show the Punnett Square!!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Mr. Jones possible                                                                                                                  genotype: __________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82" name="Shape 582"/>
          <p:cNvGraphicFramePr/>
          <p:nvPr/>
        </p:nvGraphicFramePr>
        <p:xfrm>
          <a:off x="7013225" y="2956975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3" name="Shape 583"/>
          <p:cNvGraphicFramePr/>
          <p:nvPr/>
        </p:nvGraphicFramePr>
        <p:xfrm>
          <a:off x="3961625" y="2956975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4" name="Shape 584"/>
          <p:cNvSpPr txBox="1"/>
          <p:nvPr/>
        </p:nvSpPr>
        <p:spPr>
          <a:xfrm>
            <a:off x="1635275" y="2793225"/>
            <a:ext cx="13119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or 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3850475" y="4618075"/>
            <a:ext cx="56061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Mr. Jones’ Parents                      Mr. Jones &amp; Wife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6" name="Shape 586"/>
          <p:cNvGrpSpPr/>
          <p:nvPr/>
        </p:nvGrpSpPr>
        <p:grpSpPr>
          <a:xfrm>
            <a:off x="399580" y="1899475"/>
            <a:ext cx="8185701" cy="380675"/>
            <a:chOff x="399575" y="1899475"/>
            <a:chExt cx="8242575" cy="380675"/>
          </a:xfrm>
        </p:grpSpPr>
        <p:cxnSp>
          <p:nvCxnSpPr>
            <p:cNvPr id="587" name="Shape 587"/>
            <p:cNvCxnSpPr/>
            <p:nvPr/>
          </p:nvCxnSpPr>
          <p:spPr>
            <a:xfrm rot="10800000" flipH="1">
              <a:off x="7539350" y="1899475"/>
              <a:ext cx="1102800" cy="9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Shape 588"/>
            <p:cNvCxnSpPr/>
            <p:nvPr/>
          </p:nvCxnSpPr>
          <p:spPr>
            <a:xfrm rot="10800000" flipH="1">
              <a:off x="399575" y="2260950"/>
              <a:ext cx="1673100" cy="19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9" name="Shape 589"/>
          <p:cNvGrpSpPr/>
          <p:nvPr/>
        </p:nvGrpSpPr>
        <p:grpSpPr>
          <a:xfrm>
            <a:off x="3537025" y="2479525"/>
            <a:ext cx="2195875" cy="2036275"/>
            <a:chOff x="3537025" y="2479525"/>
            <a:chExt cx="2195875" cy="2036275"/>
          </a:xfrm>
        </p:grpSpPr>
        <p:sp>
          <p:nvSpPr>
            <p:cNvPr id="590" name="Shape 590"/>
            <p:cNvSpPr txBox="1"/>
            <p:nvPr/>
          </p:nvSpPr>
          <p:spPr>
            <a:xfrm>
              <a:off x="3983600" y="2479525"/>
              <a:ext cx="17493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      I</a:t>
              </a:r>
              <a:r>
                <a:rPr lang="en" sz="2000" baseline="30000">
                  <a:latin typeface="Calibri"/>
                  <a:ea typeface="Calibri"/>
                  <a:cs typeface="Calibri"/>
                  <a:sym typeface="Calibri"/>
                </a:rPr>
                <a:t>A  </a:t>
              </a: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            I</a:t>
              </a:r>
              <a:r>
                <a:rPr lang="en" sz="2000" baseline="300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000" baseline="30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Shape 591"/>
            <p:cNvSpPr txBox="1"/>
            <p:nvPr/>
          </p:nvSpPr>
          <p:spPr>
            <a:xfrm>
              <a:off x="3537025" y="3059600"/>
              <a:ext cx="532200" cy="14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" sz="2000" baseline="30000">
                  <a:latin typeface="Calibri"/>
                  <a:ea typeface="Calibri"/>
                  <a:cs typeface="Calibri"/>
                  <a:sym typeface="Calibri"/>
                </a:rPr>
                <a:t>A  </a:t>
              </a: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" sz="2000" baseline="300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000" baseline="30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Shape 592"/>
          <p:cNvGrpSpPr/>
          <p:nvPr/>
        </p:nvGrpSpPr>
        <p:grpSpPr>
          <a:xfrm>
            <a:off x="6633150" y="2594300"/>
            <a:ext cx="2253175" cy="1896725"/>
            <a:chOff x="6633150" y="2594300"/>
            <a:chExt cx="2253175" cy="1896725"/>
          </a:xfrm>
        </p:grpSpPr>
        <p:sp>
          <p:nvSpPr>
            <p:cNvPr id="593" name="Shape 593"/>
            <p:cNvSpPr txBox="1"/>
            <p:nvPr/>
          </p:nvSpPr>
          <p:spPr>
            <a:xfrm>
              <a:off x="6633150" y="3034825"/>
              <a:ext cx="532200" cy="14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" sz="2000" baseline="30000">
                  <a:latin typeface="Calibri"/>
                  <a:ea typeface="Calibri"/>
                  <a:cs typeface="Calibri"/>
                  <a:sym typeface="Calibri"/>
                </a:rPr>
                <a:t>A  </a:t>
              </a: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" sz="2000" baseline="30000">
                  <a:latin typeface="Calibri"/>
                  <a:ea typeface="Calibri"/>
                  <a:cs typeface="Calibri"/>
                  <a:sym typeface="Calibri"/>
                </a:rPr>
                <a:t>B </a:t>
              </a: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aseline="30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Shape 594"/>
            <p:cNvSpPr txBox="1"/>
            <p:nvPr/>
          </p:nvSpPr>
          <p:spPr>
            <a:xfrm>
              <a:off x="7353025" y="2594300"/>
              <a:ext cx="1533300" cy="4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" sz="2000" baseline="30000">
                  <a:latin typeface="Calibri"/>
                  <a:ea typeface="Calibri"/>
                  <a:cs typeface="Calibri"/>
                  <a:sym typeface="Calibri"/>
                </a:rPr>
                <a:t>A  </a:t>
              </a: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             I</a:t>
              </a:r>
              <a:r>
                <a:rPr lang="en" sz="2000" baseline="30000"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000" baseline="300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5" name="Shape 595"/>
          <p:cNvSpPr txBox="1"/>
          <p:nvPr/>
        </p:nvSpPr>
        <p:spPr>
          <a:xfrm>
            <a:off x="4183250" y="3164050"/>
            <a:ext cx="15333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   		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000" baseline="30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baseline="30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B		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000" baseline="30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 txBox="1"/>
          <p:nvPr/>
        </p:nvSpPr>
        <p:spPr>
          <a:xfrm>
            <a:off x="7225900" y="3095925"/>
            <a:ext cx="15333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   		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baseline="30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aseline="30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B		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000" baseline="30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Shape 597"/>
          <p:cNvCxnSpPr/>
          <p:nvPr/>
        </p:nvCxnSpPr>
        <p:spPr>
          <a:xfrm rot="10800000" flipH="1">
            <a:off x="1435625" y="1528700"/>
            <a:ext cx="2690700" cy="9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Sex-Linked Inheritance:</a:t>
            </a:r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Trait/disease is located on the X chromosome.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“Normal” trait is usually dominant and sex-linked trait is usually recessive.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 of sex-linked traits: Hemophilia, color blindness, &amp; baldness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frequent in males because they get only one copy of the X chromosome.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10" name="Shape 6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5363" y="82563"/>
            <a:ext cx="3713276" cy="49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17" name="Shape 6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00" y="129854"/>
            <a:ext cx="7801601" cy="48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Sex-Linked Genotypes:</a:t>
            </a:r>
            <a:endParaRPr/>
          </a:p>
        </p:txBody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7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Female Genotypes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4896425" y="1152475"/>
            <a:ext cx="357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Genotypes: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25" name="Shape 625"/>
          <p:cNvSpPr txBox="1"/>
          <p:nvPr/>
        </p:nvSpPr>
        <p:spPr>
          <a:xfrm>
            <a:off x="988650" y="1777925"/>
            <a:ext cx="21336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Normal Female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Shape 626"/>
          <p:cNvSpPr txBox="1"/>
          <p:nvPr/>
        </p:nvSpPr>
        <p:spPr>
          <a:xfrm>
            <a:off x="988650" y="2376850"/>
            <a:ext cx="21336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Carrier Female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Shape 627"/>
          <p:cNvSpPr txBox="1"/>
          <p:nvPr/>
        </p:nvSpPr>
        <p:spPr>
          <a:xfrm>
            <a:off x="1034550" y="2975775"/>
            <a:ext cx="22860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Affected Female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Shape 628"/>
          <p:cNvSpPr txBox="1"/>
          <p:nvPr/>
        </p:nvSpPr>
        <p:spPr>
          <a:xfrm>
            <a:off x="5484825" y="2410500"/>
            <a:ext cx="23547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Affected Male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Shape 629"/>
          <p:cNvSpPr txBox="1"/>
          <p:nvPr/>
        </p:nvSpPr>
        <p:spPr>
          <a:xfrm>
            <a:off x="5484825" y="1728275"/>
            <a:ext cx="21336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Normal Male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Shape 630"/>
          <p:cNvSpPr txBox="1"/>
          <p:nvPr/>
        </p:nvSpPr>
        <p:spPr>
          <a:xfrm>
            <a:off x="1979550" y="4058475"/>
            <a:ext cx="51849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Can males be carriers? Why or why not?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194475" y="1098050"/>
            <a:ext cx="4128000" cy="2732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4748650" y="1098050"/>
            <a:ext cx="4128000" cy="2732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Sex-Linked Practice:</a:t>
            </a:r>
            <a:endParaRPr/>
          </a:p>
        </p:txBody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311700" y="970550"/>
            <a:ext cx="8520600" cy="39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colorblind woman (X</a:t>
            </a:r>
            <a:r>
              <a:rPr lang="en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and a man with normal vision (X</a:t>
            </a:r>
            <a:r>
              <a:rPr lang="en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Y) want to know what chance a son will have normal vision.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females are ______________ (have normal vision but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could pass the trait to their offspring)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males are _______________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probability that these two people will have a colorblind son?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900"/>
              </a:spcBef>
              <a:spcAft>
                <a:spcPts val="16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39" name="Shape 639"/>
          <p:cNvGraphicFramePr/>
          <p:nvPr/>
        </p:nvGraphicFramePr>
        <p:xfrm>
          <a:off x="6861100" y="1831450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40" name="Shape 640"/>
          <p:cNvGrpSpPr/>
          <p:nvPr/>
        </p:nvGrpSpPr>
        <p:grpSpPr>
          <a:xfrm>
            <a:off x="7068550" y="2012225"/>
            <a:ext cx="1665600" cy="1231875"/>
            <a:chOff x="7068550" y="2012225"/>
            <a:chExt cx="1665600" cy="1231875"/>
          </a:xfrm>
        </p:grpSpPr>
        <p:sp>
          <p:nvSpPr>
            <p:cNvPr id="641" name="Shape 641"/>
            <p:cNvSpPr txBox="1"/>
            <p:nvPr/>
          </p:nvSpPr>
          <p:spPr>
            <a:xfrm>
              <a:off x="7068550" y="2671400"/>
              <a:ext cx="1665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Y  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 sz="22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/>
            </a:p>
          </p:txBody>
        </p:sp>
        <p:sp>
          <p:nvSpPr>
            <p:cNvPr id="642" name="Shape 642"/>
            <p:cNvSpPr txBox="1"/>
            <p:nvPr/>
          </p:nvSpPr>
          <p:spPr>
            <a:xfrm>
              <a:off x="7068550" y="2012225"/>
              <a:ext cx="1665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b         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2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/>
            </a:p>
          </p:txBody>
        </p:sp>
      </p:grpSp>
      <p:grpSp>
        <p:nvGrpSpPr>
          <p:cNvPr id="643" name="Shape 643"/>
          <p:cNvGrpSpPr/>
          <p:nvPr/>
        </p:nvGrpSpPr>
        <p:grpSpPr>
          <a:xfrm>
            <a:off x="415625" y="1353050"/>
            <a:ext cx="8299950" cy="2149550"/>
            <a:chOff x="415625" y="1353050"/>
            <a:chExt cx="8299950" cy="2149550"/>
          </a:xfrm>
        </p:grpSpPr>
        <p:cxnSp>
          <p:nvCxnSpPr>
            <p:cNvPr id="644" name="Shape 644"/>
            <p:cNvCxnSpPr/>
            <p:nvPr/>
          </p:nvCxnSpPr>
          <p:spPr>
            <a:xfrm>
              <a:off x="415625" y="1460675"/>
              <a:ext cx="23988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Shape 645"/>
            <p:cNvCxnSpPr/>
            <p:nvPr/>
          </p:nvCxnSpPr>
          <p:spPr>
            <a:xfrm>
              <a:off x="3477475" y="1460675"/>
              <a:ext cx="2662200" cy="12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6" name="Shape 646"/>
            <p:cNvSpPr txBox="1"/>
            <p:nvPr/>
          </p:nvSpPr>
          <p:spPr>
            <a:xfrm>
              <a:off x="7049975" y="1353050"/>
              <a:ext cx="1665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   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b               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b        </a:t>
              </a:r>
              <a:endParaRPr sz="22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/>
            </a:p>
          </p:txBody>
        </p:sp>
        <p:sp>
          <p:nvSpPr>
            <p:cNvPr id="647" name="Shape 647"/>
            <p:cNvSpPr txBox="1"/>
            <p:nvPr/>
          </p:nvSpPr>
          <p:spPr>
            <a:xfrm>
              <a:off x="6404750" y="2071600"/>
              <a:ext cx="515700" cy="14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2200" baseline="30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 sz="22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/>
            </a:p>
          </p:txBody>
        </p:sp>
      </p:grpSp>
      <p:sp>
        <p:nvSpPr>
          <p:cNvPr id="648" name="Shape 648"/>
          <p:cNvSpPr txBox="1"/>
          <p:nvPr/>
        </p:nvSpPr>
        <p:spPr>
          <a:xfrm>
            <a:off x="2375050" y="2992575"/>
            <a:ext cx="10095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carriers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Shape 649"/>
          <p:cNvSpPr txBox="1"/>
          <p:nvPr/>
        </p:nvSpPr>
        <p:spPr>
          <a:xfrm>
            <a:off x="1945550" y="3857500"/>
            <a:ext cx="16656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colorblind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7211050" y="4375825"/>
            <a:ext cx="10095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Sex-Linked Practice:</a:t>
            </a:r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311700" y="1176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try: 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Hemophilia is a sex-linked recessive disorder that is carried on the X chromosome. A female carrier X</a:t>
            </a:r>
            <a:r>
              <a:rPr lang="en" sz="22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2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 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married a man with Hemophilia X</a:t>
            </a:r>
            <a:r>
              <a:rPr lang="en" sz="22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Y.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percentage of </a:t>
            </a:r>
            <a:r>
              <a:rPr lang="en" sz="22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daughters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will                                                                                 have hemophilia?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57" name="Shape 657"/>
          <p:cNvGraphicFramePr/>
          <p:nvPr/>
        </p:nvGraphicFramePr>
        <p:xfrm>
          <a:off x="6537775" y="2550075"/>
          <a:ext cx="1873050" cy="16119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93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58" name="Shape 658"/>
          <p:cNvGrpSpPr/>
          <p:nvPr/>
        </p:nvGrpSpPr>
        <p:grpSpPr>
          <a:xfrm>
            <a:off x="2743200" y="1971300"/>
            <a:ext cx="5901900" cy="2078150"/>
            <a:chOff x="2743200" y="1971300"/>
            <a:chExt cx="5901900" cy="2078150"/>
          </a:xfrm>
        </p:grpSpPr>
        <p:cxnSp>
          <p:nvCxnSpPr>
            <p:cNvPr id="659" name="Shape 659"/>
            <p:cNvCxnSpPr/>
            <p:nvPr/>
          </p:nvCxnSpPr>
          <p:spPr>
            <a:xfrm>
              <a:off x="2743200" y="1971300"/>
              <a:ext cx="2244300" cy="12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Shape 660"/>
            <p:cNvCxnSpPr/>
            <p:nvPr/>
          </p:nvCxnSpPr>
          <p:spPr>
            <a:xfrm>
              <a:off x="6258300" y="1971300"/>
              <a:ext cx="23868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1" name="Shape 661"/>
            <p:cNvSpPr txBox="1"/>
            <p:nvPr/>
          </p:nvSpPr>
          <p:spPr>
            <a:xfrm>
              <a:off x="6745175" y="2090050"/>
              <a:ext cx="15201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H                  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/>
            </a:p>
          </p:txBody>
        </p:sp>
        <p:sp>
          <p:nvSpPr>
            <p:cNvPr id="662" name="Shape 662"/>
            <p:cNvSpPr txBox="1"/>
            <p:nvPr/>
          </p:nvSpPr>
          <p:spPr>
            <a:xfrm>
              <a:off x="6039175" y="2624450"/>
              <a:ext cx="498600" cy="14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 sz="2200" baseline="30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               Y</a:t>
              </a:r>
              <a:endParaRPr/>
            </a:p>
          </p:txBody>
        </p:sp>
      </p:grpSp>
      <p:grpSp>
        <p:nvGrpSpPr>
          <p:cNvPr id="663" name="Shape 663"/>
          <p:cNvGrpSpPr/>
          <p:nvPr/>
        </p:nvGrpSpPr>
        <p:grpSpPr>
          <a:xfrm>
            <a:off x="6745175" y="2679225"/>
            <a:ext cx="1665600" cy="1378175"/>
            <a:chOff x="6745175" y="2679225"/>
            <a:chExt cx="1665600" cy="1378175"/>
          </a:xfrm>
        </p:grpSpPr>
        <p:sp>
          <p:nvSpPr>
            <p:cNvPr id="664" name="Shape 664"/>
            <p:cNvSpPr txBox="1"/>
            <p:nvPr/>
          </p:nvSpPr>
          <p:spPr>
            <a:xfrm>
              <a:off x="6745175" y="2679225"/>
              <a:ext cx="1665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h         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h</a:t>
              </a:r>
              <a:endParaRPr sz="22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/>
            </a:p>
          </p:txBody>
        </p:sp>
        <p:sp>
          <p:nvSpPr>
            <p:cNvPr id="665" name="Shape 665"/>
            <p:cNvSpPr txBox="1"/>
            <p:nvPr/>
          </p:nvSpPr>
          <p:spPr>
            <a:xfrm>
              <a:off x="6745175" y="3484700"/>
              <a:ext cx="1665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Y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" sz="2200" baseline="30000"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lang="en" sz="2200"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 sz="22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/>
            </a:p>
          </p:txBody>
        </p:sp>
      </p:grpSp>
      <p:sp>
        <p:nvSpPr>
          <p:cNvPr id="666" name="Shape 666"/>
          <p:cNvSpPr txBox="1"/>
          <p:nvPr/>
        </p:nvSpPr>
        <p:spPr>
          <a:xfrm>
            <a:off x="2483225" y="3570488"/>
            <a:ext cx="819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50%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Reasoning Question: </a:t>
            </a:r>
            <a:endParaRPr/>
          </a:p>
        </p:txBody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1242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Which of the following pairs of parents is most likely to produce a daughter with hemophilia? Why?</a:t>
            </a:r>
            <a:endParaRPr sz="2400" b="1">
              <a:solidFill>
                <a:srgbClr val="21242C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Clr>
                <a:srgbClr val="21242C"/>
              </a:buClr>
              <a:buSzPts val="2400"/>
              <a:buFont typeface="Calibri"/>
              <a:buAutoNum type="alphaUcPeriod"/>
            </a:pPr>
            <a:r>
              <a:rPr lang="en" sz="2400">
                <a:solidFill>
                  <a:srgbClr val="21242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hemophiliac mother and an unaffected father</a:t>
            </a:r>
            <a:endParaRPr sz="2400">
              <a:solidFill>
                <a:srgbClr val="21242C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21242C"/>
              </a:buClr>
              <a:buSzPts val="2400"/>
              <a:buFont typeface="Calibri"/>
              <a:buAutoNum type="alphaUcPeriod"/>
            </a:pPr>
            <a:r>
              <a:rPr lang="en" sz="2400">
                <a:solidFill>
                  <a:srgbClr val="21242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carrier mother and an unaffected father</a:t>
            </a:r>
            <a:endParaRPr sz="2400">
              <a:solidFill>
                <a:srgbClr val="21242C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21242C"/>
              </a:buClr>
              <a:buSzPts val="2400"/>
              <a:buFont typeface="Calibri"/>
              <a:buAutoNum type="alphaUcPeriod"/>
            </a:pPr>
            <a:r>
              <a:rPr lang="en" sz="2400">
                <a:solidFill>
                  <a:srgbClr val="21242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carrier mother and a hemophiliac father</a:t>
            </a:r>
            <a:endParaRPr sz="2400">
              <a:solidFill>
                <a:srgbClr val="21242C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21242C"/>
              </a:buClr>
              <a:buSzPts val="2400"/>
              <a:buFont typeface="Calibri"/>
              <a:buAutoNum type="alphaUcPeriod"/>
            </a:pPr>
            <a:r>
              <a:rPr lang="en" sz="2400">
                <a:solidFill>
                  <a:srgbClr val="21242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 unaffected, non-carrier mother and a hemophiliac father</a:t>
            </a:r>
            <a:endParaRPr sz="2400">
              <a:solidFill>
                <a:srgbClr val="21242C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21242C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solidFill>
                <a:srgbClr val="21242C"/>
              </a:solidFill>
              <a:highlight>
                <a:srgbClr val="FFFFFF"/>
              </a:highlight>
            </a:endParaRPr>
          </a:p>
        </p:txBody>
      </p:sp>
      <p:sp>
        <p:nvSpPr>
          <p:cNvPr id="673" name="Shape 673"/>
          <p:cNvSpPr/>
          <p:nvPr/>
        </p:nvSpPr>
        <p:spPr>
          <a:xfrm>
            <a:off x="311700" y="3161675"/>
            <a:ext cx="393300" cy="342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Sex-Linked Pedigrees:</a:t>
            </a:r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sex-linked diseases/traits are inherited through a family.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Ex: Hemophilia or color-blindness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males have the trait than the females.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 male has it, then his daughters must be carriers.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 female has it, her sons must be affected and daughters at least carriers.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*Remember that males cannot be carriers, and to use XX or XY!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Sex-Linked Pedigrees:</a:t>
            </a:r>
            <a:endParaRPr/>
          </a:p>
        </p:txBody>
      </p:sp>
      <p:pic>
        <p:nvPicPr>
          <p:cNvPr id="685" name="Shape 685"/>
          <p:cNvPicPr preferRelativeResize="0"/>
          <p:nvPr/>
        </p:nvPicPr>
        <p:blipFill rotWithShape="1">
          <a:blip r:embed="rId3">
            <a:alphaModFix/>
          </a:blip>
          <a:srcRect t="12808"/>
          <a:stretch/>
        </p:blipFill>
        <p:spPr>
          <a:xfrm>
            <a:off x="229975" y="1087500"/>
            <a:ext cx="5303926" cy="3775525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Shape 686"/>
          <p:cNvSpPr txBox="1"/>
          <p:nvPr/>
        </p:nvSpPr>
        <p:spPr>
          <a:xfrm>
            <a:off x="5533900" y="195653"/>
            <a:ext cx="3040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What is the genotype of I-1?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What is the phenotype of II-7?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Explain why II-5 affected?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 startAt="4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What is the genotype of II-4?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6044500" y="866900"/>
            <a:ext cx="9144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n</a:t>
            </a:r>
            <a:endParaRPr sz="2000" baseline="30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Shape 688"/>
          <p:cNvSpPr txBox="1"/>
          <p:nvPr/>
        </p:nvSpPr>
        <p:spPr>
          <a:xfrm>
            <a:off x="6044500" y="2147475"/>
            <a:ext cx="1533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Affected</a:t>
            </a:r>
            <a:endParaRPr sz="2000" baseline="30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Shape 689"/>
          <p:cNvSpPr txBox="1"/>
          <p:nvPr/>
        </p:nvSpPr>
        <p:spPr>
          <a:xfrm>
            <a:off x="6044500" y="3321200"/>
            <a:ext cx="27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Because I-1 was affected</a:t>
            </a:r>
            <a:endParaRPr sz="2000" baseline="30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Shape 690"/>
          <p:cNvSpPr txBox="1"/>
          <p:nvPr/>
        </p:nvSpPr>
        <p:spPr>
          <a:xfrm>
            <a:off x="6044500" y="4494925"/>
            <a:ext cx="27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000" baseline="30000">
                <a:latin typeface="Calibri"/>
                <a:ea typeface="Calibri"/>
                <a:cs typeface="Calibri"/>
                <a:sym typeface="Calibri"/>
              </a:rPr>
              <a:t>n</a:t>
            </a:r>
            <a:endParaRPr sz="2000" baseline="30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Genotype cont’d: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alleles can combine in three different ways: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Homozygous Dominant 		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Homozygous Recessive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Heterozygous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Homozygous= true breeding or pure		Homo= Same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Heterozygous= hybrid						Hetero= Different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9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647250" y="3408225"/>
            <a:ext cx="8134500" cy="10569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Genetics</a:t>
            </a:r>
            <a:endParaRPr/>
          </a:p>
        </p:txBody>
      </p:sp>
      <p:sp>
        <p:nvSpPr>
          <p:cNvPr id="696" name="Shape 696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Karyotypes:</a:t>
            </a:r>
            <a:endParaRPr/>
          </a:p>
        </p:txBody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311700" y="10921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picture of an organism’s chromosomes.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Arranged by size in homologous pairs.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chromosomal abnormalities (# or shape) and gender.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show genetic disorders.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Humans have 46 chromosomes or 23 pairs.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Karyotypes cont’d:</a:t>
            </a:r>
            <a:endParaRPr/>
          </a:p>
        </p:txBody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220875" y="10781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Autosomes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The first 22 homologous pairs of human chromosomes that do not influence the sex of an individual.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Sex Chromosomes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The 23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                                                                                                                       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pair of chromosomes that                                                                           determine the sex of an                                                                         individual.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Males XY, Females XX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9" name="Shape 7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325" y="2021100"/>
            <a:ext cx="4306225" cy="2978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0" name="Shape 710"/>
          <p:cNvGraphicFramePr/>
          <p:nvPr/>
        </p:nvGraphicFramePr>
        <p:xfrm>
          <a:off x="4565325" y="2182163"/>
          <a:ext cx="4515450" cy="2841025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281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45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1" name="Shape 711"/>
          <p:cNvSpPr/>
          <p:nvPr/>
        </p:nvSpPr>
        <p:spPr>
          <a:xfrm>
            <a:off x="7501075" y="4288500"/>
            <a:ext cx="1279800" cy="7347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Chromosomal Disorders:</a:t>
            </a:r>
            <a:endParaRPr/>
          </a:p>
        </p:txBody>
      </p:sp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 Syndrome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an extra 21</a:t>
            </a:r>
            <a:r>
              <a:rPr lang="en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chromosome (47 total).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Trisomy 21; Short stature, some level of mental impairment, often heart defects, flat facial features.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Turner’s Syndrome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Females with one X chromosome. (45 total)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female who lacks ovaries and has underdeveloped sex characteristics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Klinefelter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Males with an extra X chromosome. (47 total)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Males who are often sterile, some mental impairments, sometimes female characteristics.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Chromosomal Disorders:</a:t>
            </a:r>
            <a:endParaRPr/>
          </a:p>
        </p:txBody>
      </p:sp>
      <p:pic>
        <p:nvPicPr>
          <p:cNvPr id="723" name="Shape 7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472" y="1210350"/>
            <a:ext cx="2331875" cy="30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Shape 7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0200" y="1210348"/>
            <a:ext cx="2243606" cy="30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Shape 7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4648" y="1210350"/>
            <a:ext cx="2123156" cy="303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Chromosomal Disorders &amp; Karyotypes:</a:t>
            </a:r>
            <a:endParaRPr/>
          </a:p>
        </p:txBody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 the total # of chromosomes. There should be only 46. Indicate any extra or shortages in chromosome #.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the gender by the 23</a:t>
            </a:r>
            <a:r>
              <a:rPr lang="en" sz="22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pair.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8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Female: XX     Males: XY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they have a chromosomal disease?       	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8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is possible to have a genetic disease and not be indicated on a karyotype. They </a:t>
            </a:r>
            <a:r>
              <a:rPr lang="en" sz="2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show chromosome disorders.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Chromosomal Disorders &amp; Karyotypes:</a:t>
            </a:r>
            <a:endParaRPr/>
          </a:p>
        </p:txBody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376100" y="1226775"/>
            <a:ext cx="356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# of chromosomes:  46 (+/- 0)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Gender: XY = Male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Diagnosis: Normal Male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8" name="Shape 7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625" y="1017725"/>
            <a:ext cx="5136150" cy="40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Shape 739"/>
          <p:cNvSpPr/>
          <p:nvPr/>
        </p:nvSpPr>
        <p:spPr>
          <a:xfrm>
            <a:off x="4270000" y="1189575"/>
            <a:ext cx="4283400" cy="3894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Chromosomal Disorders &amp; Karyotypes:</a:t>
            </a:r>
            <a:endParaRPr/>
          </a:p>
        </p:txBody>
      </p:sp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376100" y="1226775"/>
            <a:ext cx="356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# of chromosomes: 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Gender: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Diagnosis: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6" name="Shape 7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325" y="1087575"/>
            <a:ext cx="4144289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Detection of Chromosomal Disorders:</a:t>
            </a:r>
            <a:endParaRPr/>
          </a:p>
        </p:txBody>
      </p:sp>
      <p:sp>
        <p:nvSpPr>
          <p:cNvPr id="752" name="Shape 752"/>
          <p:cNvSpPr txBox="1">
            <a:spLocks noGrp="1"/>
          </p:cNvSpPr>
          <p:nvPr>
            <p:ph type="body" idx="1"/>
          </p:nvPr>
        </p:nvSpPr>
        <p:spPr>
          <a:xfrm>
            <a:off x="311700" y="1078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order to detect a chromosomal disorder several steps are taken: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556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ultrasound is done around 15-18 weeks.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556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amniocentesis is done around 18 weeks.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556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karyotype is done using the information obtained during the amniocentesis.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3" name="Shape 7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475" y="2801274"/>
            <a:ext cx="3409950" cy="21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Shape 7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6250" y="2549900"/>
            <a:ext cx="306705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Amniocentesis:</a:t>
            </a:r>
            <a:endParaRPr/>
          </a:p>
        </p:txBody>
      </p:sp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small sample of the amniotic fluid (fluid filled sac around the baby) is taken.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the sample is taken there are cells from the baby in the fluid. The DNA from those cells is extracted and a karyotype is made.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  <p:pic>
        <p:nvPicPr>
          <p:cNvPr id="761" name="Shape 7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874" y="2711450"/>
            <a:ext cx="3616925" cy="23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Shape 7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148" y="2735036"/>
            <a:ext cx="2318725" cy="23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Phenotype: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Phenotype: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physical trait caused from the genes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Ex: Tall or short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Dominant alleles hide or mask recessive alleles.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order for a recessive trait to be expressed, there must be 2 recessive alleles.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Ex: TT= Tall, Tt= Tall, or tt= Short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0" indent="0" rtl="0">
              <a:spcBef>
                <a:spcPts val="9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9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Nondisjunction</a:t>
            </a:r>
            <a:endParaRPr/>
          </a:p>
        </p:txBody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Cause aneuploidy (wrong #)                                                                       chromosomal disorders.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Chromosomes do not separate                                                                        properly during meiosis!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9" name="Shape 7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688" y="1246175"/>
            <a:ext cx="3686175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Diseases</a:t>
            </a:r>
            <a:endParaRPr/>
          </a:p>
        </p:txBody>
      </p:sp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Coded for by a gene and carried on chromosomes.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Different types of inheritance</a:t>
            </a:r>
            <a:endParaRPr sz="24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Autosomal Dominant (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affected/no carriers)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Autosomal Recessive (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affected/can be carriers)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Codominant (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-normal,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-partial,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BB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-full disease)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Sex-Linked (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400" b="1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400" b="1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2400" b="1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affected)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*Not the same as a chromosomal disorder!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0" name="Shape 780"/>
          <p:cNvGraphicFramePr/>
          <p:nvPr/>
        </p:nvGraphicFramePr>
        <p:xfrm>
          <a:off x="282225" y="307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225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2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Disease Name: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Inheritance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2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Hemophilia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Sex-Linked Recessive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Inability to clot blood.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6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Huntington’s Disease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Autosomal Dominant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Breaks down certain areas of the brain.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5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Cystic Fibrosis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Autosomal Recessive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Accumulation of thick mucus in the lungs &amp; digestive tract.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9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Tay Sachs Disease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Autosomal Recessive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Degeneration of brain &amp; spinal cord. Fatal by two years of age.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95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Phenylketonuria (PKU)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Autosomal Recessive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Unable to break down phenylalanine. Nervous system damage. *Controlled with diet.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9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Sickle Cell Anemia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Autosomal codominant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Abnormal RBCs, slows blood flow, and results in tissue damage.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Huntington's Disease</a:t>
            </a:r>
            <a:endParaRPr/>
          </a:p>
        </p:txBody>
      </p:sp>
      <p:pic>
        <p:nvPicPr>
          <p:cNvPr id="786" name="Shape 7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75" y="1217650"/>
            <a:ext cx="8567650" cy="33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vs Nurture: Twin Studies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environment can sometimes affect gene expression.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Ex: Fur coloration of a rabbit in winter vs summer. White fur in winter helps it to be camouflaged.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determine if a trait/disease expressed is the result of the environment or an inherited trait, scientist use twin studies.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Traits that appear frequent in identical twin are controlled by heredity.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Traits expressed differently are affected by the environment.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vs Nurture: Twin Studies</a:t>
            </a:r>
            <a:endParaRPr/>
          </a:p>
        </p:txBody>
      </p:sp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9" name="Shape 7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5047"/>
            <a:ext cx="9143999" cy="3783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Twin Studies &amp; PKU</a:t>
            </a:r>
            <a:endParaRPr/>
          </a:p>
        </p:txBody>
      </p:sp>
      <p:sp>
        <p:nvSpPr>
          <p:cNvPr id="805" name="Shape 8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PKU is inherited by a recessive trait. It causes nervous system damage when exposed to phenylalanine. Identical twins would both have this disease.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one twin is given a diet high in phenylalanine, we see a high amount of nervous system damage.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the other twin is given a diet lacking phenylalanine, we see little nervous system damage.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does this show about PKU?</a:t>
            </a:r>
            <a:endParaRPr sz="2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Practice:</a:t>
            </a:r>
            <a:endParaRPr/>
          </a:p>
        </p:txBody>
      </p:sp>
      <p:graphicFrame>
        <p:nvGraphicFramePr>
          <p:cNvPr id="101" name="Shape 101"/>
          <p:cNvGraphicFramePr/>
          <p:nvPr/>
        </p:nvGraphicFramePr>
        <p:xfrm>
          <a:off x="952500" y="1311950"/>
          <a:ext cx="7239000" cy="316968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32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dominant alleles: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   G   h   j   K   M   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lang="en"/>
                        <a:t>   o   F   t   T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recessive alleles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   t   H   J   T   F   R   E   V   g   Q   y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if it is true breeding: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GG   Hh   Tt   tt   rr   Rr   EE   KK   Ee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if the recessive is expressed: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Qq   ee   ff   vv   aa   Ss   Xx   Cc   Bb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homozygous genotypes: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GG   Ff   Rr   Tt   VV   uu   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</a:t>
                      </a:r>
                      <a:r>
                        <a:rPr lang="en"/>
                        <a:t>   Hh   Ww   Gg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heterozygous genotypes: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</a:t>
                      </a:r>
                      <a:r>
                        <a:rPr lang="en"/>
                        <a:t>   Oo   Pp   RR   Ee   Hh   Mm   Nn   Tt   Uu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phenotypes: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Blue   long lashes   tall   Gg   Ee   brown eyes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genotypes: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Jj   YY   red hair   Oo   short   yellow flowers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Practice:</a:t>
            </a:r>
            <a:endParaRPr/>
          </a:p>
        </p:txBody>
      </p:sp>
      <p:graphicFrame>
        <p:nvGraphicFramePr>
          <p:cNvPr id="107" name="Shape 107"/>
          <p:cNvGraphicFramePr/>
          <p:nvPr/>
        </p:nvGraphicFramePr>
        <p:xfrm>
          <a:off x="952500" y="1311950"/>
          <a:ext cx="7239000" cy="3169680"/>
        </p:xfrm>
        <a:graphic>
          <a:graphicData uri="http://schemas.openxmlformats.org/drawingml/2006/table">
            <a:tbl>
              <a:tblPr>
                <a:noFill/>
                <a:tableStyleId>{B00575DA-08E4-41DC-B4AD-4702044EBCC2}</a:tableStyleId>
              </a:tblPr>
              <a:tblGrid>
                <a:gridCol w="32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dominant alleles: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   G   h   j   K   M   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lang="en"/>
                        <a:t>   o   F   t   T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recessive alleles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   t   H   J   T   F   R   E   V   g   Q   y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if it is true breeding: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GG   Hh   Tt   tt   rr   Rr   EE   KK   Ee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if the recessive is expressed: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Qq   ee   ff   vv   aa   Ss   Xx   Cc   Bb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homozygous genotypes: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GG   Ff   Rr   Tt   VV   uu   </a:t>
                      </a: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</a:t>
                      </a:r>
                      <a:r>
                        <a:rPr lang="en"/>
                        <a:t>   Hh   Ww   Gg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heterozygous genotypes: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</a:t>
                      </a:r>
                      <a:r>
                        <a:rPr lang="en"/>
                        <a:t>   Oo   Pp   RR   Ee   Hh   Mm   Nn   Tt   Uu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phenotypes: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Blue   long lashes   tall   Gg   Ee   brown eyes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Circle the genotypes: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Jj   YY   red hair   Oo   short   yellow flowers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8" name="Shape 108"/>
          <p:cNvSpPr/>
          <p:nvPr/>
        </p:nvSpPr>
        <p:spPr>
          <a:xfrm>
            <a:off x="4231675" y="1420025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524425" y="1420025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5223613" y="1420025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5485100" y="1420025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5732900" y="1420025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6215550" y="1420025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6698200" y="1420025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4208725" y="1801563"/>
            <a:ext cx="2046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413325" y="1801550"/>
            <a:ext cx="2046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6463350" y="1818075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6985800" y="1818075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4276475" y="2183100"/>
            <a:ext cx="3489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5585650" y="2183100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6215550" y="2183100"/>
            <a:ext cx="3489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6564450" y="2216125"/>
            <a:ext cx="3489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5337850" y="2183100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4668550" y="2577900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975825" y="2577900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5223625" y="2577900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5585650" y="2577900"/>
            <a:ext cx="247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280225" y="2987450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5639300" y="2987450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5948150" y="2987450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6289550" y="2987450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4231675" y="3374150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4882225" y="3374150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5651825" y="3392275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7534875" y="3392275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6418513" y="3374150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6816800" y="3374150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158200" y="3374150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020213" y="3374150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4280225" y="3760850"/>
            <a:ext cx="4467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5732900" y="3760850"/>
            <a:ext cx="4329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772225" y="3735775"/>
            <a:ext cx="960600" cy="240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6913350" y="3735775"/>
            <a:ext cx="1041900" cy="240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4231675" y="4147550"/>
            <a:ext cx="292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4524475" y="4147550"/>
            <a:ext cx="2928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5639300" y="4129425"/>
            <a:ext cx="341400" cy="214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Dominant and Recessive Alleles:</a:t>
            </a: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7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inherit two alleles.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Always use the first letter of the dominant trait.                                                                                    Capitalized for dominant and lowercase for                                                                                                         recessive.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Ex: T or t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9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024" y="1299799"/>
            <a:ext cx="1944075" cy="33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6471200" y="1637325"/>
            <a:ext cx="83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Gene</a:t>
            </a:r>
            <a:endParaRPr sz="2000"/>
          </a:p>
        </p:txBody>
      </p:sp>
      <p:sp>
        <p:nvSpPr>
          <p:cNvPr id="155" name="Shape 155"/>
          <p:cNvSpPr txBox="1"/>
          <p:nvPr/>
        </p:nvSpPr>
        <p:spPr>
          <a:xfrm>
            <a:off x="7200000" y="4270525"/>
            <a:ext cx="19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Homologous 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Chromosomes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3140</Words>
  <Application>Microsoft Office PowerPoint</Application>
  <PresentationFormat>On-screen Show (16:9)</PresentationFormat>
  <Paragraphs>634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Alfa Slab One</vt:lpstr>
      <vt:lpstr>Calibri</vt:lpstr>
      <vt:lpstr>Proxima Nova</vt:lpstr>
      <vt:lpstr>Times New Roman</vt:lpstr>
      <vt:lpstr>Arial</vt:lpstr>
      <vt:lpstr>Gameday</vt:lpstr>
      <vt:lpstr>Genetics</vt:lpstr>
      <vt:lpstr>What is genetics?</vt:lpstr>
      <vt:lpstr>PowerPoint Presentation</vt:lpstr>
      <vt:lpstr>Genotype:</vt:lpstr>
      <vt:lpstr>Genotype cont’d:</vt:lpstr>
      <vt:lpstr>Phenotype:</vt:lpstr>
      <vt:lpstr>Vocabulary Practice:</vt:lpstr>
      <vt:lpstr>Vocabulary Practice:</vt:lpstr>
      <vt:lpstr>Dominant and Recessive Alleles:</vt:lpstr>
      <vt:lpstr>Dominant and Recessive Alleles cont’d:</vt:lpstr>
      <vt:lpstr>Probability:</vt:lpstr>
      <vt:lpstr>How to read a punnett square:</vt:lpstr>
      <vt:lpstr>Mendelian / Monohybrid Crosses:</vt:lpstr>
      <vt:lpstr>PowerPoint Presentation</vt:lpstr>
      <vt:lpstr>Generations:</vt:lpstr>
      <vt:lpstr>Generations Practice:</vt:lpstr>
      <vt:lpstr>Who is Gregor Mendel?</vt:lpstr>
      <vt:lpstr>Mendel’s 3 Laws:</vt:lpstr>
      <vt:lpstr>Mendel’s 3 Laws:</vt:lpstr>
      <vt:lpstr>Mendel’s 3 Laws:</vt:lpstr>
      <vt:lpstr>What is a pedigree?</vt:lpstr>
      <vt:lpstr>How to construct a pedigree:</vt:lpstr>
      <vt:lpstr>How to construct a pedigree cont’d:</vt:lpstr>
      <vt:lpstr>Recessive Inheritance: </vt:lpstr>
      <vt:lpstr>Example: </vt:lpstr>
      <vt:lpstr>Dominant Inheritance:</vt:lpstr>
      <vt:lpstr>Example: </vt:lpstr>
      <vt:lpstr>Practice:</vt:lpstr>
      <vt:lpstr>Practice:</vt:lpstr>
      <vt:lpstr>Non-Mendelian Genetics or Intermediate Inheritance</vt:lpstr>
      <vt:lpstr>Incomplete Dominance (In Between):</vt:lpstr>
      <vt:lpstr>Incomplete Dominance Practice:</vt:lpstr>
      <vt:lpstr>Incomplete Dominance Practice:</vt:lpstr>
      <vt:lpstr>Codominance (Both Show):</vt:lpstr>
      <vt:lpstr>Co-dominance Practice:</vt:lpstr>
      <vt:lpstr>Co-dominance Practice:</vt:lpstr>
      <vt:lpstr>Important Co-dominant Traits:</vt:lpstr>
      <vt:lpstr>Multiple Alleles Inheritance:</vt:lpstr>
      <vt:lpstr>Blood Genotypes &amp; Phenotypes</vt:lpstr>
      <vt:lpstr>Blood Type Practice:</vt:lpstr>
      <vt:lpstr>Sex-Linked Inheritance:</vt:lpstr>
      <vt:lpstr>PowerPoint Presentation</vt:lpstr>
      <vt:lpstr>PowerPoint Presentation</vt:lpstr>
      <vt:lpstr>Sex-Linked Genotypes:</vt:lpstr>
      <vt:lpstr>Sex-Linked Practice:</vt:lpstr>
      <vt:lpstr>Sex-Linked Practice:</vt:lpstr>
      <vt:lpstr>Reasoning Question: </vt:lpstr>
      <vt:lpstr>Sex-Linked Pedigrees:</vt:lpstr>
      <vt:lpstr>Sex-Linked Pedigrees:</vt:lpstr>
      <vt:lpstr>Human Genetics</vt:lpstr>
      <vt:lpstr>Karyotypes:</vt:lpstr>
      <vt:lpstr>Karyotypes cont’d:</vt:lpstr>
      <vt:lpstr>Chromosomal Disorders:</vt:lpstr>
      <vt:lpstr>Chromosomal Disorders:</vt:lpstr>
      <vt:lpstr>Chromosomal Disorders &amp; Karyotypes:</vt:lpstr>
      <vt:lpstr>Chromosomal Disorders &amp; Karyotypes:</vt:lpstr>
      <vt:lpstr>Chromosomal Disorders &amp; Karyotypes:</vt:lpstr>
      <vt:lpstr>Detection of Chromosomal Disorders:</vt:lpstr>
      <vt:lpstr>Amniocentesis:</vt:lpstr>
      <vt:lpstr>Nondisjunction</vt:lpstr>
      <vt:lpstr>Genetic Diseases</vt:lpstr>
      <vt:lpstr>PowerPoint Presentation</vt:lpstr>
      <vt:lpstr>Huntington's Disease</vt:lpstr>
      <vt:lpstr>Nature vs Nurture: Twin Studies </vt:lpstr>
      <vt:lpstr>Nature vs Nurture: Twin Studies</vt:lpstr>
      <vt:lpstr>Twin Studies &amp; PKU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Mateola, Adefunmilayo</dc:creator>
  <cp:lastModifiedBy>Mateola, Adefunmilayo</cp:lastModifiedBy>
  <cp:revision>1</cp:revision>
  <dcterms:modified xsi:type="dcterms:W3CDTF">2018-04-18T11:29:08Z</dcterms:modified>
</cp:coreProperties>
</file>