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D65908-5349-4A00-88DC-EE475EECA256}">
  <a:tblStyle styleId="{71D65908-5349-4A00-88DC-EE475EECA2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3a9e41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3a9e41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3a9e41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3a9e41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43f3db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b43f3dbf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147016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147016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3a9e41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d3a9e41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3a9e41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3a9e41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43f3db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43f3dbf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3a31231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3a31231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43f3dbf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43f3dbf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3a3123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3a31231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3a3123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3a3123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3a31231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3a31231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43f3dbf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43f3dbf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3a31231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d3a31231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ered.mheducation.com/sites/9834092339/student_view0/chapter11/meiosis_with_crossing_ov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3875" y="744575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Amatic SC"/>
                <a:ea typeface="Amatic SC"/>
                <a:cs typeface="Amatic SC"/>
                <a:sym typeface="Amatic SC"/>
              </a:rPr>
              <a:t>Meiosis </a:t>
            </a:r>
            <a:endParaRPr sz="72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5" name="Google Shape;55;p13" descr="Unknown-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512" y="1342850"/>
            <a:ext cx="3964975" cy="35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- Oogenesis 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Occurs in the </a:t>
            </a:r>
            <a:r>
              <a:rPr lang="en" sz="2400" b="1">
                <a:solidFill>
                  <a:srgbClr val="000000"/>
                </a:solidFill>
              </a:rPr>
              <a:t>female </a:t>
            </a:r>
            <a:r>
              <a:rPr lang="en" sz="2400">
                <a:solidFill>
                  <a:srgbClr val="000000"/>
                </a:solidFill>
              </a:rPr>
              <a:t>ovaries before birth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Produces </a:t>
            </a:r>
            <a:r>
              <a:rPr lang="en" sz="2400" b="1" u="sng">
                <a:solidFill>
                  <a:srgbClr val="000000"/>
                </a:solidFill>
              </a:rPr>
              <a:t>1</a:t>
            </a:r>
            <a:r>
              <a:rPr lang="en" sz="2400">
                <a:solidFill>
                  <a:srgbClr val="000000"/>
                </a:solidFill>
              </a:rPr>
              <a:t> fertilizable egg 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Produces 3 small useless polar bodies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 female is born with all of her eggs - she will not produce more (~ 2 million)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633" y="954608"/>
            <a:ext cx="4273675" cy="29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Reproduction 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 process where 2 genetically different parents form a genetically different offspring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Haploid + haploid = diploid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Sperm + egg = </a:t>
            </a:r>
            <a:r>
              <a:rPr lang="en" sz="2400" b="1">
                <a:solidFill>
                  <a:srgbClr val="000000"/>
                </a:solidFill>
              </a:rPr>
              <a:t>zygote </a:t>
            </a:r>
            <a:r>
              <a:rPr lang="en" sz="2400">
                <a:solidFill>
                  <a:srgbClr val="000000"/>
                </a:solidFill>
              </a:rPr>
              <a:t>(fertilized egg)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Process of sperm and egg combining is called fertilization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600" y="1698175"/>
            <a:ext cx="2675175" cy="2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225625" y="225625"/>
            <a:ext cx="58902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Compare/Contrast - Meiosis/Mitosis 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713" y="770850"/>
            <a:ext cx="5636575" cy="42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225625" y="225625"/>
            <a:ext cx="58902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Compare/Contrast - Meiosis/Mitosis 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525" y="962425"/>
            <a:ext cx="7258927" cy="39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Compare/Contrast - Meiosis/Mitosis </a:t>
            </a:r>
            <a:endParaRPr/>
          </a:p>
        </p:txBody>
      </p:sp>
      <p:graphicFrame>
        <p:nvGraphicFramePr>
          <p:cNvPr id="139" name="Google Shape;139;p26"/>
          <p:cNvGraphicFramePr/>
          <p:nvPr/>
        </p:nvGraphicFramePr>
        <p:xfrm>
          <a:off x="435900" y="119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{71D65908-5349-4A00-88DC-EE475EECA256}</a:tableStyleId>
              </a:tblPr>
              <a:tblGrid>
                <a:gridCol w="258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Mitosis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Meiosis</a:t>
                      </a:r>
                      <a:endParaRPr sz="2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What cells undergo?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Purpose?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Phases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Products 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Compare/Contrast - Meiosis/Mitosis </a:t>
            </a:r>
            <a:endParaRPr/>
          </a:p>
        </p:txBody>
      </p:sp>
      <p:graphicFrame>
        <p:nvGraphicFramePr>
          <p:cNvPr id="145" name="Google Shape;145;p27"/>
          <p:cNvGraphicFramePr/>
          <p:nvPr/>
        </p:nvGraphicFramePr>
        <p:xfrm>
          <a:off x="435900" y="119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{71D65908-5349-4A00-88DC-EE475EECA256}</a:tableStyleId>
              </a:tblPr>
              <a:tblGrid>
                <a:gridCol w="258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Mitosis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Meiosis</a:t>
                      </a:r>
                      <a:endParaRPr sz="2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What cells undergo?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Somatic (body) cells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Gametes (sex) cells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Purpose?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Growth and repair of body cells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Create sex cells for sexual reproduction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Phases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PMAT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PMAT(1) &amp; PMAT(2)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Products 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2 genetically identical diploid daughter cells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4 sperm cells;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1 fertilizable egg cell and 3 polar bodies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Considered a </a:t>
            </a:r>
            <a:r>
              <a:rPr lang="en" sz="2400" u="sng">
                <a:solidFill>
                  <a:srgbClr val="000000"/>
                </a:solidFill>
              </a:rPr>
              <a:t>reduction division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It halves the chromosome number (2n → n)</a:t>
            </a:r>
            <a:endParaRPr sz="2400">
              <a:solidFill>
                <a:srgbClr val="00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</a:pPr>
            <a:r>
              <a:rPr lang="en" sz="2400">
                <a:solidFill>
                  <a:srgbClr val="000000"/>
                </a:solidFill>
              </a:rPr>
              <a:t>Diploid → haploid 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Needs to occur so that the fertilized egg (sperm + egg) has the correct number (diploid #) of chromosomes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23 from egg + 23 from sperm = 46 chromosomes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Meiosis is used for only one purpose - the production of gametes (sex cells) - sperm and egg cells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division of a body cell into </a:t>
            </a:r>
            <a:r>
              <a:rPr lang="en" b="1">
                <a:solidFill>
                  <a:srgbClr val="000000"/>
                </a:solidFill>
              </a:rPr>
              <a:t>4 genetically different haploid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b="1">
                <a:solidFill>
                  <a:srgbClr val="000000"/>
                </a:solidFill>
              </a:rPr>
              <a:t>gametes </a:t>
            </a:r>
            <a:r>
              <a:rPr lang="en">
                <a:solidFill>
                  <a:srgbClr val="000000"/>
                </a:solidFill>
              </a:rPr>
              <a:t>or sex cells (sperm/egg cells)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Increases</a:t>
            </a:r>
            <a:r>
              <a:rPr lang="en">
                <a:solidFill>
                  <a:srgbClr val="000000"/>
                </a:solidFill>
              </a:rPr>
              <a:t> variation within the species due to </a:t>
            </a:r>
            <a:r>
              <a:rPr lang="en" u="sng">
                <a:solidFill>
                  <a:srgbClr val="000000"/>
                </a:solidFill>
              </a:rPr>
              <a:t>crossing over</a:t>
            </a:r>
            <a:r>
              <a:rPr lang="en">
                <a:solidFill>
                  <a:srgbClr val="000000"/>
                </a:solidFill>
              </a:rPr>
              <a:t>**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68" name="Google Shape;68;p15" descr="In meiosis, the chromosome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400" y="2945450"/>
            <a:ext cx="6025200" cy="20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Comes AFTER Interphase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Broken down into 2 divisions</a:t>
            </a:r>
            <a:endParaRPr sz="2400">
              <a:solidFill>
                <a:srgbClr val="00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</a:pPr>
            <a:r>
              <a:rPr lang="en" sz="2400">
                <a:solidFill>
                  <a:srgbClr val="000000"/>
                </a:solidFill>
              </a:rPr>
              <a:t>Meiosis I (P</a:t>
            </a:r>
            <a:r>
              <a:rPr lang="en" sz="2400" baseline="-25000">
                <a:solidFill>
                  <a:srgbClr val="000000"/>
                </a:solidFill>
              </a:rPr>
              <a:t>1</a:t>
            </a:r>
            <a:r>
              <a:rPr lang="en" sz="2400">
                <a:solidFill>
                  <a:srgbClr val="000000"/>
                </a:solidFill>
              </a:rPr>
              <a:t>M</a:t>
            </a:r>
            <a:r>
              <a:rPr lang="en" sz="2400" baseline="-25000">
                <a:solidFill>
                  <a:schemeClr val="dk1"/>
                </a:solidFill>
              </a:rPr>
              <a:t>1</a:t>
            </a:r>
            <a:r>
              <a:rPr lang="en" sz="2400">
                <a:solidFill>
                  <a:srgbClr val="000000"/>
                </a:solidFill>
              </a:rPr>
              <a:t>A</a:t>
            </a:r>
            <a:r>
              <a:rPr lang="en" sz="2400" baseline="-25000">
                <a:solidFill>
                  <a:schemeClr val="dk1"/>
                </a:solidFill>
              </a:rPr>
              <a:t>1</a:t>
            </a:r>
            <a:r>
              <a:rPr lang="en" sz="2400">
                <a:solidFill>
                  <a:srgbClr val="000000"/>
                </a:solidFill>
              </a:rPr>
              <a:t>T</a:t>
            </a:r>
            <a:r>
              <a:rPr lang="en" sz="2400" baseline="-25000">
                <a:solidFill>
                  <a:schemeClr val="dk1"/>
                </a:solidFill>
              </a:rPr>
              <a:t>1</a:t>
            </a:r>
            <a:r>
              <a:rPr lang="en" sz="2400">
                <a:solidFill>
                  <a:srgbClr val="000000"/>
                </a:solidFill>
              </a:rPr>
              <a:t>) and Meiosis II (P</a:t>
            </a:r>
            <a:r>
              <a:rPr lang="en" sz="2400" baseline="-250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rgbClr val="000000"/>
                </a:solidFill>
              </a:rPr>
              <a:t>M</a:t>
            </a:r>
            <a:r>
              <a:rPr lang="en" sz="2400" baseline="-250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rgbClr val="000000"/>
                </a:solidFill>
              </a:rPr>
              <a:t>A</a:t>
            </a:r>
            <a:r>
              <a:rPr lang="en" sz="2400" baseline="-250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rgbClr val="000000"/>
                </a:solidFill>
              </a:rPr>
              <a:t>T</a:t>
            </a:r>
            <a:r>
              <a:rPr lang="en" sz="2400" baseline="-250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rgbClr val="000000"/>
                </a:solidFill>
              </a:rPr>
              <a:t>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5" name="Google Shape;75;p16" descr="In meiosis, the chromosome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725" y="2727300"/>
            <a:ext cx="5768026" cy="22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During Prophase I - </a:t>
            </a:r>
            <a:r>
              <a:rPr lang="en" sz="2400" u="sng">
                <a:solidFill>
                  <a:srgbClr val="000000"/>
                </a:solidFill>
              </a:rPr>
              <a:t>Homologous chromosomes</a:t>
            </a:r>
            <a:r>
              <a:rPr lang="en" sz="2400">
                <a:solidFill>
                  <a:srgbClr val="000000"/>
                </a:solidFill>
              </a:rPr>
              <a:t> form a </a:t>
            </a:r>
            <a:r>
              <a:rPr lang="en" sz="2400" b="1">
                <a:solidFill>
                  <a:srgbClr val="000000"/>
                </a:solidFill>
              </a:rPr>
              <a:t>tetrad</a:t>
            </a:r>
            <a:r>
              <a:rPr lang="en" sz="2400">
                <a:solidFill>
                  <a:srgbClr val="000000"/>
                </a:solidFill>
              </a:rPr>
              <a:t>. 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863" y="2087225"/>
            <a:ext cx="3756275" cy="2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Crossing Over 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homologous chromosomes in the tetrad will exchange genetic information called </a:t>
            </a:r>
            <a:r>
              <a:rPr lang="en" b="1" u="sng">
                <a:solidFill>
                  <a:srgbClr val="000000"/>
                </a:solidFill>
              </a:rPr>
              <a:t>crossing over</a:t>
            </a:r>
            <a:r>
              <a:rPr lang="en">
                <a:solidFill>
                  <a:srgbClr val="000000"/>
                </a:solidFill>
              </a:rPr>
              <a:t>.</a:t>
            </a:r>
            <a:r>
              <a:rPr lang="en" sz="2400">
                <a:solidFill>
                  <a:srgbClr val="000000"/>
                </a:solidFill>
              </a:rPr>
              <a:t>  </a:t>
            </a:r>
            <a:r>
              <a:rPr lang="en" sz="1400">
                <a:solidFill>
                  <a:srgbClr val="000000"/>
                </a:solidFill>
              </a:rPr>
              <a:t>(happens during prophase 1)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133" y="2175600"/>
            <a:ext cx="4769800" cy="25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Crossing Over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Video 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50" y="258200"/>
            <a:ext cx="3312375" cy="18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650" y="0"/>
            <a:ext cx="4624009" cy="50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- Spermatogenesis 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Occurs in the </a:t>
            </a:r>
            <a:r>
              <a:rPr lang="en" sz="2400" b="1">
                <a:solidFill>
                  <a:srgbClr val="000000"/>
                </a:solidFill>
              </a:rPr>
              <a:t>male </a:t>
            </a:r>
            <a:r>
              <a:rPr lang="en" sz="2400">
                <a:solidFill>
                  <a:srgbClr val="000000"/>
                </a:solidFill>
              </a:rPr>
              <a:t>testes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Produces </a:t>
            </a:r>
            <a:r>
              <a:rPr lang="en" sz="2400" b="1" u="sng">
                <a:solidFill>
                  <a:srgbClr val="000000"/>
                </a:solidFill>
              </a:rPr>
              <a:t>4</a:t>
            </a:r>
            <a:r>
              <a:rPr lang="en" sz="2400">
                <a:solidFill>
                  <a:srgbClr val="000000"/>
                </a:solidFill>
              </a:rPr>
              <a:t> sperm that are all capable of fertilization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Production occurs until death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(16:9)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Amatic SC</vt:lpstr>
      <vt:lpstr>Arial</vt:lpstr>
      <vt:lpstr>Simple Light</vt:lpstr>
      <vt:lpstr>Meiosis </vt:lpstr>
      <vt:lpstr>Meiosis</vt:lpstr>
      <vt:lpstr>Meiosis</vt:lpstr>
      <vt:lpstr>Meiosis</vt:lpstr>
      <vt:lpstr>Meiosis </vt:lpstr>
      <vt:lpstr>Crossing Over </vt:lpstr>
      <vt:lpstr>Crossing Over</vt:lpstr>
      <vt:lpstr>PowerPoint Presentation</vt:lpstr>
      <vt:lpstr>Meiosis - Spermatogenesis </vt:lpstr>
      <vt:lpstr>Meiosis - Oogenesis </vt:lpstr>
      <vt:lpstr>Sexual Reproduction </vt:lpstr>
      <vt:lpstr>PowerPoint Presentation</vt:lpstr>
      <vt:lpstr>PowerPoint Presentation</vt:lpstr>
      <vt:lpstr>Compare/Contrast - Meiosis/Mitosis </vt:lpstr>
      <vt:lpstr>Compare/Contrast - Meiosis/Mitosis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</dc:title>
  <dc:creator>Mateola, Adefunmilayo</dc:creator>
  <cp:lastModifiedBy>Mateola, Adefunmilayo</cp:lastModifiedBy>
  <cp:revision>1</cp:revision>
  <dcterms:modified xsi:type="dcterms:W3CDTF">2018-11-06T15:26:34Z</dcterms:modified>
</cp:coreProperties>
</file>