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oboto Mono" panose="020B060402020202020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156a6f1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156a6f1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19bfbd7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d19bfbd7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19bfbd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d19bfbd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19bfbd7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19bfbd7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19bfbd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d19bfbd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19bfbd7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d19bfbd7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d19bfbd7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d19bfbd7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19bfbd7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19bfbd7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19bfbd7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19bfbd73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19bfbd7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d19bfbd7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156a6f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156a6f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d19bfbd73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d19bfbd73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d1ab51c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d1ab51c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19bfbd7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19bfbd7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d19bfbd73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d19bfbd73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19bfbd7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d19bfbd73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d1ab51c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d1ab51c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d19bfbd7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d19bfbd73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d1ab51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d1ab51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d1ab51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d1ab51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d1ab51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d1ab51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d1ab51c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d1ab51c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156a6f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d156a6f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156a6f1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156a6f1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6275"/>
            <a:ext cx="8520600" cy="15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Roboto Mono"/>
                <a:ea typeface="Roboto Mono"/>
                <a:cs typeface="Roboto Mono"/>
                <a:sym typeface="Roboto Mono"/>
              </a:rPr>
              <a:t>Mutations</a:t>
            </a:r>
            <a:endParaRPr sz="7200"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5" name="Google Shape;55;p13" descr="File:Darwin Hybrid Tulip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725" y="1618775"/>
            <a:ext cx="5054550" cy="33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Original DNA Sequence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	CGG	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Original DNA Sequence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	CGG	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UCU	GCC	CUG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Ser	Ala		Leu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29" name="Google Shape;129;p24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Original: 	</a:t>
            </a:r>
            <a:r>
              <a:rPr lang="en" sz="1800">
                <a:solidFill>
                  <a:schemeClr val="dk1"/>
                </a:solidFill>
              </a:rPr>
              <a:t>AGA	CGG	GAC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Mutated DNA Sequence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	C</a:t>
            </a:r>
            <a:r>
              <a:rPr lang="en" sz="2400">
                <a:solidFill>
                  <a:srgbClr val="FF0000"/>
                </a:solidFill>
              </a:rPr>
              <a:t>C</a:t>
            </a:r>
            <a:r>
              <a:rPr lang="en" sz="2400"/>
              <a:t>G	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311700" y="1017725"/>
            <a:ext cx="50421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Mutated DNA Sequence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	C</a:t>
            </a:r>
            <a:r>
              <a:rPr lang="en" sz="2400">
                <a:solidFill>
                  <a:srgbClr val="FF0000"/>
                </a:solidFill>
              </a:rPr>
              <a:t>C</a:t>
            </a:r>
            <a:r>
              <a:rPr lang="en" sz="2400"/>
              <a:t>G	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UCU	G</a:t>
            </a:r>
            <a:r>
              <a:rPr lang="en" sz="2400">
                <a:solidFill>
                  <a:srgbClr val="FF0000"/>
                </a:solidFill>
              </a:rPr>
              <a:t>G</a:t>
            </a:r>
            <a:r>
              <a:rPr lang="en" sz="2400"/>
              <a:t>C	CUG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Ser	</a:t>
            </a:r>
            <a:r>
              <a:rPr lang="en" sz="2400">
                <a:solidFill>
                  <a:srgbClr val="FF0000"/>
                </a:solidFill>
              </a:rPr>
              <a:t>Gly</a:t>
            </a:r>
            <a:r>
              <a:rPr lang="en" sz="2400"/>
              <a:t>	Leu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FF"/>
                </a:solidFill>
              </a:rPr>
              <a:t>Original:	Ser	Ala		Leu</a:t>
            </a:r>
            <a:endParaRPr sz="24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5"/>
          <p:cNvSpPr txBox="1"/>
          <p:nvPr/>
        </p:nvSpPr>
        <p:spPr>
          <a:xfrm>
            <a:off x="5922450" y="1520800"/>
            <a:ext cx="3041700" cy="1916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**Do you think this mutation has an effect on the organism?</a:t>
            </a:r>
            <a:endParaRPr sz="24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311700" y="1017725"/>
            <a:ext cx="53265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Original: 	AGA	CGG	GAC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Mutated DNA Sequence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AGG	CGG	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6"/>
          <p:cNvSpPr txBox="1"/>
          <p:nvPr/>
        </p:nvSpPr>
        <p:spPr>
          <a:xfrm>
            <a:off x="5922450" y="1520800"/>
            <a:ext cx="3041700" cy="1916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**Find the mutation from the original DNA sequence! </a:t>
            </a:r>
            <a:endParaRPr sz="24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Mutated DNA Sequence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</a:t>
            </a:r>
            <a:r>
              <a:rPr lang="en" sz="2400">
                <a:solidFill>
                  <a:srgbClr val="FF0000"/>
                </a:solidFill>
              </a:rPr>
              <a:t>G</a:t>
            </a:r>
            <a:r>
              <a:rPr lang="en" sz="2400"/>
              <a:t>	CGG	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UC</a:t>
            </a:r>
            <a:r>
              <a:rPr lang="en" sz="2400">
                <a:solidFill>
                  <a:srgbClr val="FF0000"/>
                </a:solidFill>
              </a:rPr>
              <a:t>C	</a:t>
            </a:r>
            <a:r>
              <a:rPr lang="en" sz="2400"/>
              <a:t>GCC	CUG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</a:t>
            </a:r>
            <a:r>
              <a:rPr lang="en" sz="2400" u="sng"/>
              <a:t>SER</a:t>
            </a:r>
            <a:r>
              <a:rPr lang="en" sz="2400"/>
              <a:t> 	ALA	LEU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rgbClr val="0000FF"/>
                </a:solidFill>
              </a:rPr>
              <a:t>Original:	Ser	Ala		Leu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7"/>
          <p:cNvSpPr txBox="1"/>
          <p:nvPr/>
        </p:nvSpPr>
        <p:spPr>
          <a:xfrm>
            <a:off x="5922450" y="1520800"/>
            <a:ext cx="3041700" cy="1916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**Do you think this mutation has an effect on the organism?</a:t>
            </a:r>
            <a:endParaRPr sz="2400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Frameshift Mutations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</a:t>
            </a:r>
            <a:r>
              <a:rPr lang="en" sz="2400" u="sng">
                <a:solidFill>
                  <a:srgbClr val="000000"/>
                </a:solidFill>
              </a:rPr>
              <a:t>insertion</a:t>
            </a:r>
            <a:r>
              <a:rPr lang="en" sz="2400">
                <a:solidFill>
                  <a:srgbClr val="000000"/>
                </a:solidFill>
              </a:rPr>
              <a:t> (addition) or </a:t>
            </a:r>
            <a:r>
              <a:rPr lang="en" sz="2400" u="sng">
                <a:solidFill>
                  <a:srgbClr val="000000"/>
                </a:solidFill>
              </a:rPr>
              <a:t>deletion</a:t>
            </a:r>
            <a:r>
              <a:rPr lang="en" sz="2400">
                <a:solidFill>
                  <a:srgbClr val="000000"/>
                </a:solidFill>
              </a:rPr>
              <a:t> of one or more nitrogen bases in the DNA sequence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Adding or deleting nitrogen bases causes the reading of the codons to become different and alters the protein that is made.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**Hint: count the # of bases!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174" y="3311399"/>
            <a:ext cx="5081974" cy="17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Frameshift Mutations</a:t>
            </a:r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Original DNA Sequence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AGACCGGAC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Frameshift Mutations</a:t>
            </a:r>
            <a:endParaRPr/>
          </a:p>
        </p:txBody>
      </p:sp>
      <p:sp>
        <p:nvSpPr>
          <p:cNvPr id="169" name="Google Shape;169;p30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Original DNA Sequence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AGACCGGAC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UCUGGCCUG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SER-GLY-LEU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Frameshift Mutations</a:t>
            </a:r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Mutated DNA Sequence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AGAC</a:t>
            </a:r>
            <a:r>
              <a:rPr lang="en" sz="2400">
                <a:solidFill>
                  <a:srgbClr val="FF0000"/>
                </a:solidFill>
              </a:rPr>
              <a:t>T</a:t>
            </a:r>
            <a:r>
              <a:rPr lang="en" sz="2400"/>
              <a:t>CGGAC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31"/>
          <p:cNvSpPr txBox="1"/>
          <p:nvPr/>
        </p:nvSpPr>
        <p:spPr>
          <a:xfrm>
            <a:off x="5922450" y="1520800"/>
            <a:ext cx="3041700" cy="1916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**Is this mutation insertion or deletion?</a:t>
            </a:r>
            <a:endParaRPr sz="24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0000"/>
                </a:solidFill>
              </a:rPr>
              <a:t>Mutations</a:t>
            </a:r>
            <a:r>
              <a:rPr lang="en" sz="2400">
                <a:solidFill>
                  <a:srgbClr val="000000"/>
                </a:solidFill>
              </a:rPr>
              <a:t> are any change in the DNA sequence.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Usually happens during DNA replication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Some mutations are </a:t>
            </a:r>
            <a:r>
              <a:rPr lang="en" sz="2400" b="1">
                <a:solidFill>
                  <a:srgbClr val="000000"/>
                </a:solidFill>
              </a:rPr>
              <a:t>harmless</a:t>
            </a:r>
            <a:r>
              <a:rPr lang="en" sz="2400">
                <a:solidFill>
                  <a:srgbClr val="000000"/>
                </a:solidFill>
              </a:rPr>
              <a:t>, some are </a:t>
            </a:r>
            <a:r>
              <a:rPr lang="en" sz="2400" b="1">
                <a:solidFill>
                  <a:srgbClr val="000000"/>
                </a:solidFill>
              </a:rPr>
              <a:t>beneficial</a:t>
            </a:r>
            <a:r>
              <a:rPr lang="en" sz="2400">
                <a:solidFill>
                  <a:srgbClr val="000000"/>
                </a:solidFill>
              </a:rPr>
              <a:t>, and some are </a:t>
            </a:r>
            <a:r>
              <a:rPr lang="en" sz="2400" b="1">
                <a:solidFill>
                  <a:srgbClr val="000000"/>
                </a:solidFill>
              </a:rPr>
              <a:t>harmful</a:t>
            </a:r>
            <a:r>
              <a:rPr lang="en" sz="2400">
                <a:solidFill>
                  <a:srgbClr val="000000"/>
                </a:solidFill>
              </a:rPr>
              <a:t> to the organism.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62" name="Google Shape;62;p14" descr="File:Darwin Hybrid Tulip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25" y="3350700"/>
            <a:ext cx="2315350" cy="15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... Anole | by L&amp;#39;eau Ble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520087" y="2647262"/>
            <a:ext cx="2218575" cy="277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Frameshift Mutations</a:t>
            </a:r>
            <a:endParaRPr/>
          </a:p>
        </p:txBody>
      </p:sp>
      <p:sp>
        <p:nvSpPr>
          <p:cNvPr id="182" name="Google Shape;182;p32"/>
          <p:cNvSpPr txBox="1"/>
          <p:nvPr/>
        </p:nvSpPr>
        <p:spPr>
          <a:xfrm>
            <a:off x="311700" y="1017725"/>
            <a:ext cx="6534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Mutated DNA Sequence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DNA: 		AGAC</a:t>
            </a:r>
            <a:r>
              <a:rPr lang="en" sz="2400">
                <a:solidFill>
                  <a:srgbClr val="FF0000"/>
                </a:solidFill>
              </a:rPr>
              <a:t>T</a:t>
            </a:r>
            <a:r>
              <a:rPr lang="en" sz="2400"/>
              <a:t>CGGAC	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mRNA:	</a:t>
            </a:r>
            <a:r>
              <a:rPr lang="en" sz="2400" u="sng"/>
              <a:t>UCU</a:t>
            </a:r>
            <a:r>
              <a:rPr lang="en" sz="2400"/>
              <a:t>GAG</a:t>
            </a:r>
            <a:r>
              <a:rPr lang="en" sz="2400" u="sng"/>
              <a:t>CCU</a:t>
            </a:r>
            <a:r>
              <a:rPr lang="en" sz="2400"/>
              <a:t>G	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AA:		SER-GLU-PRO -  G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FF"/>
                </a:solidFill>
              </a:rPr>
              <a:t>Original:   SER-GLY-LEU</a:t>
            </a:r>
            <a:endParaRPr sz="24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2"/>
          <p:cNvSpPr txBox="1"/>
          <p:nvPr/>
        </p:nvSpPr>
        <p:spPr>
          <a:xfrm>
            <a:off x="5922450" y="1520800"/>
            <a:ext cx="3041700" cy="1916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sng">
                <a:solidFill>
                  <a:srgbClr val="FF0000"/>
                </a:solidFill>
              </a:rPr>
              <a:t>Insertion</a:t>
            </a:r>
            <a:r>
              <a:rPr lang="en" sz="2400" i="1"/>
              <a:t> 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**Will this mutation have an effect on the organism?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5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Silent </a:t>
            </a:r>
            <a:endParaRPr u="sng"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277600" cy="1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Causes no change in the amino acid sequence</a:t>
            </a:r>
            <a:endParaRPr sz="2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CU</a:t>
            </a:r>
            <a:r>
              <a:rPr lang="en" sz="2800">
                <a:solidFill>
                  <a:srgbClr val="FF0000"/>
                </a:solidFill>
              </a:rPr>
              <a:t>C</a:t>
            </a:r>
            <a:r>
              <a:rPr lang="en" sz="2800"/>
              <a:t> → CU</a:t>
            </a:r>
            <a:r>
              <a:rPr lang="en" sz="2800">
                <a:solidFill>
                  <a:srgbClr val="FF0000"/>
                </a:solidFill>
              </a:rPr>
              <a:t>U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/>
              <a:t>Leu → Leu</a:t>
            </a:r>
            <a:endParaRPr sz="2800"/>
          </a:p>
        </p:txBody>
      </p:sp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3180350" y="445025"/>
            <a:ext cx="245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Missense </a:t>
            </a:r>
            <a:endParaRPr u="sng"/>
          </a:p>
        </p:txBody>
      </p:sp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6476600" y="445025"/>
            <a:ext cx="245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Nonsense </a:t>
            </a:r>
            <a:endParaRPr u="sng"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80350" y="1017725"/>
            <a:ext cx="2451000" cy="1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111111"/>
                </a:solidFill>
                <a:highlight>
                  <a:srgbClr val="FFFFFF"/>
                </a:highlight>
              </a:rPr>
              <a:t>alters a single amino acid in the polypeptide chain</a:t>
            </a:r>
            <a:endParaRPr sz="2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111111"/>
                </a:solidFill>
                <a:highlight>
                  <a:srgbClr val="FFFFFF"/>
                </a:highlight>
              </a:rPr>
              <a:t>G</a:t>
            </a:r>
            <a:r>
              <a:rPr lang="en" sz="2800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r>
              <a:rPr lang="en" sz="2800">
                <a:solidFill>
                  <a:srgbClr val="111111"/>
                </a:solidFill>
                <a:highlight>
                  <a:srgbClr val="FFFFFF"/>
                </a:highlight>
              </a:rPr>
              <a:t>G </a:t>
            </a:r>
            <a:r>
              <a:rPr lang="en" sz="2800">
                <a:solidFill>
                  <a:schemeClr val="dk1"/>
                </a:solidFill>
                <a:highlight>
                  <a:srgbClr val="FFFFFF"/>
                </a:highlight>
              </a:rPr>
              <a:t>→ G</a:t>
            </a:r>
            <a:r>
              <a:rPr lang="en" sz="2800">
                <a:solidFill>
                  <a:srgbClr val="FF0000"/>
                </a:solidFill>
                <a:highlight>
                  <a:srgbClr val="FFFFFF"/>
                </a:highlight>
              </a:rPr>
              <a:t>T</a:t>
            </a:r>
            <a:r>
              <a:rPr lang="en" sz="2800">
                <a:solidFill>
                  <a:schemeClr val="dk1"/>
                </a:solidFill>
                <a:highlight>
                  <a:srgbClr val="FFFFFF"/>
                </a:highlight>
              </a:rPr>
              <a:t>G      Glu   →  Val</a:t>
            </a:r>
            <a:endParaRPr sz="2800"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6358875" y="1093925"/>
            <a:ext cx="2277600" cy="1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FFFFFF"/>
                </a:highlight>
              </a:rPr>
              <a:t>creates a premature STOP codon </a:t>
            </a: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FFFFFF"/>
                </a:highlight>
              </a:rPr>
              <a:t>UG</a:t>
            </a:r>
            <a:r>
              <a:rPr lang="en" sz="2800">
                <a:solidFill>
                  <a:srgbClr val="FF0000"/>
                </a:solidFill>
                <a:highlight>
                  <a:srgbClr val="FFFFFF"/>
                </a:highlight>
              </a:rPr>
              <a:t>C</a:t>
            </a:r>
            <a:r>
              <a:rPr lang="en" sz="2800">
                <a:solidFill>
                  <a:schemeClr val="dk1"/>
                </a:solidFill>
                <a:highlight>
                  <a:srgbClr val="FFFFFF"/>
                </a:highlight>
              </a:rPr>
              <a:t>→ UG</a:t>
            </a:r>
            <a:r>
              <a:rPr lang="en" sz="2800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endParaRPr sz="28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000000"/>
                </a:solidFill>
                <a:highlight>
                  <a:srgbClr val="FFFFFF"/>
                </a:highlight>
              </a:rPr>
              <a:t>Cys → STOP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311700" y="667675"/>
            <a:ext cx="8520600" cy="3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</a:rPr>
              <a:t>Mutations Worksheet Practice!</a:t>
            </a:r>
            <a:endParaRPr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Expression Lizard Project</a:t>
            </a:r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DNA contains your genes (genetic material)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DNA codes for proteins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specific protein sequence determines the trait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Genetic traits: hair color, eye color, height, skin color, etc.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Expression Lizard Project</a:t>
            </a:r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Directions: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Transcribe and translate the DNA sequence of the lizard to make a protein chain.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Use the genetic trait chart to determine the lizard’s traits.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List the lizard’s traits on the backside and draw the the traits on your lizard.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Due Monday!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311700" y="132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SHIFT MUTATIONS</a:t>
            </a:r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311700" y="655450"/>
            <a:ext cx="8520600" cy="7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Georgia"/>
              <a:buChar char="■"/>
            </a:pPr>
            <a:r>
              <a:rPr lang="en">
                <a:solidFill>
                  <a:schemeClr val="dk1"/>
                </a:solidFill>
              </a:rPr>
              <a:t>This change will affect every codon beyond the point of mutation and thus may dramatically change amino acid sequence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4250"/>
            <a:ext cx="8520600" cy="37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Mutations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Color blindness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Sickle Cell Anemia → resistance to malaria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Cancers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Antibiotic resistance in bacteria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Polydactyly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BLINDNESS TEST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5206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Sickle Cell Anemia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18800" cy="3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 that causes red blood cells to be deformed.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cannot carry oxygen properly and become sticky and rigid.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can get caught in blood vessels and cause blockages.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**However, if you have this mutation, you are immune to Malaria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900" y="1170125"/>
            <a:ext cx="505200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is a mutation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is a mutation in the cell cycle causing cells to reproduce out of control containing many errors.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Pictured here is a cancerous breast cancer cell.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300" y="1170125"/>
            <a:ext cx="461428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Polydactyly- mutation that results in many additional digits.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675" y="966650"/>
            <a:ext cx="28575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325" y="3088500"/>
            <a:ext cx="2610751" cy="19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825" y="1374125"/>
            <a:ext cx="4198826" cy="36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types of mutations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13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Point mutations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Substitutions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Frameshift mutations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Insertions/Additions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Deletions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4" name="Google Shape;104;p20" descr="File:Mutation of Gen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255" y="665775"/>
            <a:ext cx="4193088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</a:rPr>
              <a:t>Substitutions:</a:t>
            </a:r>
            <a:endParaRPr sz="2400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Change in one single nitrogen base.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	</a:t>
            </a:r>
            <a:r>
              <a:rPr lang="en" sz="2400" i="1">
                <a:solidFill>
                  <a:srgbClr val="000000"/>
                </a:solidFill>
              </a:rPr>
              <a:t>Example</a:t>
            </a:r>
            <a:r>
              <a:rPr lang="en" sz="2400">
                <a:solidFill>
                  <a:srgbClr val="000000"/>
                </a:solidFill>
              </a:rPr>
              <a:t>: Original strand: </a:t>
            </a:r>
            <a:r>
              <a:rPr lang="en" sz="2400" b="1">
                <a:solidFill>
                  <a:srgbClr val="000000"/>
                </a:solidFill>
              </a:rPr>
              <a:t>CGTAC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				</a:t>
            </a:r>
            <a:r>
              <a:rPr lang="en" sz="2400">
                <a:solidFill>
                  <a:srgbClr val="000000"/>
                </a:solidFill>
              </a:rPr>
              <a:t>Mutated strand: </a:t>
            </a:r>
            <a:r>
              <a:rPr lang="en" sz="2400" b="1">
                <a:solidFill>
                  <a:srgbClr val="000000"/>
                </a:solidFill>
              </a:rPr>
              <a:t>CG</a:t>
            </a:r>
            <a:r>
              <a:rPr lang="en" sz="2400" b="1">
                <a:solidFill>
                  <a:srgbClr val="FF0000"/>
                </a:solidFill>
              </a:rPr>
              <a:t>C</a:t>
            </a:r>
            <a:r>
              <a:rPr lang="en" sz="2400" b="1">
                <a:solidFill>
                  <a:srgbClr val="000000"/>
                </a:solidFill>
              </a:rPr>
              <a:t>AC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May or may not affect the protein that is made.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cxnSp>
        <p:nvCxnSpPr>
          <p:cNvPr id="111" name="Google Shape;111;p21"/>
          <p:cNvCxnSpPr/>
          <p:nvPr/>
        </p:nvCxnSpPr>
        <p:spPr>
          <a:xfrm>
            <a:off x="4958025" y="2831400"/>
            <a:ext cx="0" cy="28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On-screen Show (16:9)</PresentationFormat>
  <Paragraphs>198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Roboto Mono</vt:lpstr>
      <vt:lpstr>Georgia</vt:lpstr>
      <vt:lpstr>Simple Light</vt:lpstr>
      <vt:lpstr>Mutations</vt:lpstr>
      <vt:lpstr>Mutations</vt:lpstr>
      <vt:lpstr>Examples of Mutations</vt:lpstr>
      <vt:lpstr>COLOR BLINDNESS TEST</vt:lpstr>
      <vt:lpstr>Sickle Cell Anemia</vt:lpstr>
      <vt:lpstr>Cancer is a mutation</vt:lpstr>
      <vt:lpstr>Polydactyly- mutation that results in many additional digits.</vt:lpstr>
      <vt:lpstr>2 types of mutations</vt:lpstr>
      <vt:lpstr>Point Mutations</vt:lpstr>
      <vt:lpstr>Point Mutations</vt:lpstr>
      <vt:lpstr>Point Mutations</vt:lpstr>
      <vt:lpstr>Point Mutations</vt:lpstr>
      <vt:lpstr>Point Mutations</vt:lpstr>
      <vt:lpstr>Point Mutations</vt:lpstr>
      <vt:lpstr>Point Mutations</vt:lpstr>
      <vt:lpstr>Frameshift Mutations</vt:lpstr>
      <vt:lpstr>Frameshift Mutations</vt:lpstr>
      <vt:lpstr>Frameshift Mutations</vt:lpstr>
      <vt:lpstr>Frameshift Mutations</vt:lpstr>
      <vt:lpstr>Frameshift Mutations</vt:lpstr>
      <vt:lpstr>Silent </vt:lpstr>
      <vt:lpstr>PowerPoint Presentation</vt:lpstr>
      <vt:lpstr>Gene Expression Lizard Project</vt:lpstr>
      <vt:lpstr>Gene Expression Lizard Project</vt:lpstr>
      <vt:lpstr>FRAME SHIFT MUTATIONS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</dc:title>
  <dc:creator>Mateola, Adefunmilayo</dc:creator>
  <cp:lastModifiedBy>Mateola, Adefunmilayo</cp:lastModifiedBy>
  <cp:revision>1</cp:revision>
  <dcterms:modified xsi:type="dcterms:W3CDTF">2018-10-18T15:18:58Z</dcterms:modified>
</cp:coreProperties>
</file>