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PT Sans Narrow" panose="020B0604020202020204" charset="0"/>
      <p:regular r:id="rId36"/>
      <p:bold r:id="rId37"/>
    </p:embeddedFont>
    <p:embeddedFont>
      <p:font typeface="Open Sans"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b09906662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b09906662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b09906662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b09906662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b09906662_0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b09906662_0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b09906662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b09906662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b09906662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b09906662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b09906662_0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b09906662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ccfecd75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ccfecd75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b0b313c7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b0b313c7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b0b313c7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b0b313c7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b09906662_0_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b09906662_0_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0990666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b0990666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b09906662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b09906662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b0b313c7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b0b313c7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b09906662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b09906662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b0b313c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b0b313c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b0b313c7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b0b313c7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b0b313c7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b0b313c7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b0b313c7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b0b313c7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b0b313c7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b0b313c7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b0b313c7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b0b313c7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b0b313c7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b0b313c7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b0990666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b0990666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ccfecd7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ccfecd7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b0b313c7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b0b313c7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b0b313c7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b0b313c7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b09906662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g1b09906662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b09906662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b09906662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b09906662_0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1b09906662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b09906662_0_3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g1b09906662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b09906662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b09906662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b0dd936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b0dd936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1"/>
        <p:cNvGrpSpPr/>
        <p:nvPr/>
      </p:nvGrpSpPr>
      <p:grpSpPr>
        <a:xfrm>
          <a:off x="0" y="0"/>
          <a:ext cx="0" cy="0"/>
          <a:chOff x="0" y="0"/>
          <a:chExt cx="0" cy="0"/>
        </a:xfrm>
      </p:grpSpPr>
      <p:sp>
        <p:nvSpPr>
          <p:cNvPr id="72" name="Google Shape;72;p14"/>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3" name="Google Shape;73;p14"/>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ctrTitle"/>
          </p:nvPr>
        </p:nvSpPr>
        <p:spPr>
          <a:xfrm>
            <a:off x="822960" y="569214"/>
            <a:ext cx="7543800" cy="26745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262626"/>
              </a:buClr>
              <a:buSzPts val="1100"/>
              <a:buFont typeface="Calibri"/>
              <a:buNone/>
              <a:defRPr sz="6000" b="0" i="0" u="none" strike="noStrike" cap="none">
                <a:solidFill>
                  <a:srgbClr val="262626"/>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75" name="Google Shape;75;p14"/>
          <p:cNvSpPr txBox="1">
            <a:spLocks noGrp="1"/>
          </p:cNvSpPr>
          <p:nvPr>
            <p:ph type="subTitle" idx="1"/>
          </p:nvPr>
        </p:nvSpPr>
        <p:spPr>
          <a:xfrm>
            <a:off x="825038" y="3341715"/>
            <a:ext cx="7543800" cy="8574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900"/>
              </a:spcBef>
              <a:spcAft>
                <a:spcPts val="0"/>
              </a:spcAft>
              <a:buClr>
                <a:schemeClr val="accent1"/>
              </a:buClr>
              <a:buSzPts val="1500"/>
              <a:buFont typeface="Calibri"/>
              <a:buNone/>
              <a:defRPr sz="1800" b="0" i="0" u="none" strike="noStrike" cap="none">
                <a:solidFill>
                  <a:schemeClr val="dk2"/>
                </a:solidFill>
                <a:latin typeface="Calibri"/>
                <a:ea typeface="Calibri"/>
                <a:cs typeface="Calibri"/>
                <a:sym typeface="Calibri"/>
              </a:defRPr>
            </a:lvl1pPr>
            <a:lvl2pPr marL="342900" marR="0" lvl="1" indent="0" algn="ctr" rtl="0">
              <a:lnSpc>
                <a:spcPct val="90000"/>
              </a:lnSpc>
              <a:spcBef>
                <a:spcPts val="200"/>
              </a:spcBef>
              <a:spcAft>
                <a:spcPts val="0"/>
              </a:spcAft>
              <a:buClr>
                <a:schemeClr val="accent1"/>
              </a:buClr>
              <a:buSzPts val="1400"/>
              <a:buFont typeface="Calibri"/>
              <a:buNone/>
              <a:defRPr sz="1800" b="0" i="0" u="none" strike="noStrike" cap="none">
                <a:solidFill>
                  <a:srgbClr val="3F3F3F"/>
                </a:solidFill>
                <a:latin typeface="Calibri"/>
                <a:ea typeface="Calibri"/>
                <a:cs typeface="Calibri"/>
                <a:sym typeface="Calibri"/>
              </a:defRPr>
            </a:lvl2pPr>
            <a:lvl3pPr marL="685800" marR="0" lvl="2" indent="0" algn="ctr" rtl="0">
              <a:lnSpc>
                <a:spcPct val="90000"/>
              </a:lnSpc>
              <a:spcBef>
                <a:spcPts val="300"/>
              </a:spcBef>
              <a:spcAft>
                <a:spcPts val="0"/>
              </a:spcAft>
              <a:buClr>
                <a:schemeClr val="accent1"/>
              </a:buClr>
              <a:buSzPts val="1100"/>
              <a:buFont typeface="Calibri"/>
              <a:buNone/>
              <a:defRPr sz="1800" b="0" i="0" u="none" strike="noStrike" cap="none">
                <a:solidFill>
                  <a:srgbClr val="3F3F3F"/>
                </a:solidFill>
                <a:latin typeface="Calibri"/>
                <a:ea typeface="Calibri"/>
                <a:cs typeface="Calibri"/>
                <a:sym typeface="Calibri"/>
              </a:defRPr>
            </a:lvl3pPr>
            <a:lvl4pPr marL="1028700" marR="0" lvl="3" indent="0"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4pPr>
            <a:lvl5pPr marL="1371600" marR="0" lvl="4" indent="0"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5pPr>
            <a:lvl6pPr marL="1714500" marR="0" lvl="5" indent="0"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6pPr>
            <a:lvl7pPr marL="2057400" marR="0" lvl="6" indent="0"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7pPr>
            <a:lvl8pPr marL="2400300" marR="0" lvl="7" indent="0" algn="ctr"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8pPr>
            <a:lvl9pPr marL="2743200" marR="0" lvl="8" indent="0" algn="ctr" rtl="0">
              <a:lnSpc>
                <a:spcPct val="90000"/>
              </a:lnSpc>
              <a:spcBef>
                <a:spcPts val="300"/>
              </a:spcBef>
              <a:spcAft>
                <a:spcPts val="30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76" name="Google Shape;76;p14"/>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4"/>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79" name="Google Shape;79;p14"/>
          <p:cNvCxnSpPr/>
          <p:nvPr/>
        </p:nvCxnSpPr>
        <p:spPr>
          <a:xfrm>
            <a:off x="905744" y="3257550"/>
            <a:ext cx="7406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82" name="Google Shape;82;p15"/>
          <p:cNvSpPr txBox="1">
            <a:spLocks noGrp="1"/>
          </p:cNvSpPr>
          <p:nvPr>
            <p:ph type="body" idx="1"/>
          </p:nvPr>
        </p:nvSpPr>
        <p:spPr>
          <a:xfrm>
            <a:off x="822960" y="1384300"/>
            <a:ext cx="7543800" cy="30174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83" name="Google Shape;83;p15"/>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86"/>
        <p:cNvGrpSpPr/>
        <p:nvPr/>
      </p:nvGrpSpPr>
      <p:grpSpPr>
        <a:xfrm>
          <a:off x="0" y="0"/>
          <a:ext cx="0" cy="0"/>
          <a:chOff x="0" y="0"/>
          <a:chExt cx="0" cy="0"/>
        </a:xfrm>
      </p:grpSpPr>
      <p:sp>
        <p:nvSpPr>
          <p:cNvPr id="87" name="Google Shape;87;p16"/>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8" name="Google Shape;88;p16"/>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title"/>
          </p:nvPr>
        </p:nvSpPr>
        <p:spPr>
          <a:xfrm>
            <a:off x="822960" y="569214"/>
            <a:ext cx="7543800" cy="26745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262626"/>
              </a:buClr>
              <a:buSzPts val="1100"/>
              <a:buFont typeface="Calibri"/>
              <a:buNone/>
              <a:defRPr sz="6000" b="0" i="0" u="none" strike="noStrike" cap="none">
                <a:solidFill>
                  <a:srgbClr val="262626"/>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90" name="Google Shape;90;p16"/>
          <p:cNvSpPr txBox="1">
            <a:spLocks noGrp="1"/>
          </p:cNvSpPr>
          <p:nvPr>
            <p:ph type="body" idx="1"/>
          </p:nvPr>
        </p:nvSpPr>
        <p:spPr>
          <a:xfrm>
            <a:off x="822960" y="3339846"/>
            <a:ext cx="7543800" cy="8574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900"/>
              </a:spcBef>
              <a:spcAft>
                <a:spcPts val="0"/>
              </a:spcAft>
              <a:buClr>
                <a:schemeClr val="accent1"/>
              </a:buClr>
              <a:buSzPts val="1500"/>
              <a:buFont typeface="Calibri"/>
              <a:buNone/>
              <a:defRPr sz="18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12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1100" b="0" i="0" u="none" strike="noStrike" cap="none">
                <a:solidFill>
                  <a:srgbClr val="888888"/>
                </a:solidFill>
                <a:latin typeface="Calibri"/>
                <a:ea typeface="Calibri"/>
                <a:cs typeface="Calibri"/>
                <a:sym typeface="Calibri"/>
              </a:defRPr>
            </a:lvl9pPr>
          </a:lstStyle>
          <a:p>
            <a:endParaRPr/>
          </a:p>
        </p:txBody>
      </p:sp>
      <p:sp>
        <p:nvSpPr>
          <p:cNvPr id="91" name="Google Shape;91;p16"/>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2" name="Google Shape;92;p16"/>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94" name="Google Shape;94;p16"/>
          <p:cNvCxnSpPr/>
          <p:nvPr/>
        </p:nvCxnSpPr>
        <p:spPr>
          <a:xfrm>
            <a:off x="905744" y="3257550"/>
            <a:ext cx="7406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97" name="Google Shape;97;p17"/>
          <p:cNvSpPr txBox="1">
            <a:spLocks noGrp="1"/>
          </p:cNvSpPr>
          <p:nvPr>
            <p:ph type="body" idx="1"/>
          </p:nvPr>
        </p:nvSpPr>
        <p:spPr>
          <a:xfrm>
            <a:off x="822959" y="1384300"/>
            <a:ext cx="3703200" cy="30174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98" name="Google Shape;98;p17"/>
          <p:cNvSpPr txBox="1">
            <a:spLocks noGrp="1"/>
          </p:cNvSpPr>
          <p:nvPr>
            <p:ph type="body" idx="2"/>
          </p:nvPr>
        </p:nvSpPr>
        <p:spPr>
          <a:xfrm>
            <a:off x="4663440" y="1384301"/>
            <a:ext cx="3703200" cy="30174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99" name="Google Shape;99;p17"/>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0" name="Google Shape;100;p17"/>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1" name="Google Shape;101;p17"/>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04" name="Google Shape;104;p18"/>
          <p:cNvSpPr txBox="1">
            <a:spLocks noGrp="1"/>
          </p:cNvSpPr>
          <p:nvPr>
            <p:ph type="body" idx="1"/>
          </p:nvPr>
        </p:nvSpPr>
        <p:spPr>
          <a:xfrm>
            <a:off x="822960" y="1384539"/>
            <a:ext cx="3703200" cy="5520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900"/>
              </a:spcBef>
              <a:spcAft>
                <a:spcPts val="0"/>
              </a:spcAft>
              <a:buClr>
                <a:schemeClr val="accent1"/>
              </a:buClr>
              <a:buSzPts val="1500"/>
              <a:buFont typeface="Calibri"/>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400"/>
              <a:buFont typeface="Calibri"/>
              <a:buNone/>
              <a:defRPr sz="15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14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105" name="Google Shape;105;p18"/>
          <p:cNvSpPr txBox="1">
            <a:spLocks noGrp="1"/>
          </p:cNvSpPr>
          <p:nvPr>
            <p:ph type="body" idx="2"/>
          </p:nvPr>
        </p:nvSpPr>
        <p:spPr>
          <a:xfrm>
            <a:off x="822960" y="1936750"/>
            <a:ext cx="3703200" cy="25338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06" name="Google Shape;106;p18"/>
          <p:cNvSpPr txBox="1">
            <a:spLocks noGrp="1"/>
          </p:cNvSpPr>
          <p:nvPr>
            <p:ph type="body" idx="3"/>
          </p:nvPr>
        </p:nvSpPr>
        <p:spPr>
          <a:xfrm>
            <a:off x="4663440" y="1384539"/>
            <a:ext cx="3703200" cy="5520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900"/>
              </a:spcBef>
              <a:spcAft>
                <a:spcPts val="0"/>
              </a:spcAft>
              <a:buClr>
                <a:schemeClr val="accent1"/>
              </a:buClr>
              <a:buSzPts val="1500"/>
              <a:buFont typeface="Calibri"/>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400"/>
              <a:buFont typeface="Calibri"/>
              <a:buNone/>
              <a:defRPr sz="15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14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107" name="Google Shape;107;p18"/>
          <p:cNvSpPr txBox="1">
            <a:spLocks noGrp="1"/>
          </p:cNvSpPr>
          <p:nvPr>
            <p:ph type="body" idx="4"/>
          </p:nvPr>
        </p:nvSpPr>
        <p:spPr>
          <a:xfrm>
            <a:off x="4663440" y="1936750"/>
            <a:ext cx="3703200" cy="25338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08" name="Google Shape;108;p18"/>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18"/>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p18"/>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13" name="Google Shape;113;p19"/>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19"/>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5" name="Google Shape;115;p19"/>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6"/>
        <p:cNvGrpSpPr/>
        <p:nvPr/>
      </p:nvGrpSpPr>
      <p:grpSpPr>
        <a:xfrm>
          <a:off x="0" y="0"/>
          <a:ext cx="0" cy="0"/>
          <a:chOff x="0" y="0"/>
          <a:chExt cx="0" cy="0"/>
        </a:xfrm>
      </p:grpSpPr>
      <p:sp>
        <p:nvSpPr>
          <p:cNvPr id="117" name="Google Shape;117;p20"/>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8" name="Google Shape;118;p20"/>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9" name="Google Shape;119;p20"/>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0"/>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0"/>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2"/>
        <p:cNvGrpSpPr/>
        <p:nvPr/>
      </p:nvGrpSpPr>
      <p:grpSpPr>
        <a:xfrm>
          <a:off x="0" y="0"/>
          <a:ext cx="0" cy="0"/>
          <a:chOff x="0" y="0"/>
          <a:chExt cx="0" cy="0"/>
        </a:xfrm>
      </p:grpSpPr>
      <p:sp>
        <p:nvSpPr>
          <p:cNvPr id="123" name="Google Shape;123;p21"/>
          <p:cNvSpPr/>
          <p:nvPr/>
        </p:nvSpPr>
        <p:spPr>
          <a:xfrm>
            <a:off x="12" y="0"/>
            <a:ext cx="3038100" cy="51435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4" name="Google Shape;124;p21"/>
          <p:cNvSpPr/>
          <p:nvPr/>
        </p:nvSpPr>
        <p:spPr>
          <a:xfrm>
            <a:off x="3030053" y="0"/>
            <a:ext cx="48000" cy="51435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5" name="Google Shape;125;p21"/>
          <p:cNvSpPr txBox="1">
            <a:spLocks noGrp="1"/>
          </p:cNvSpPr>
          <p:nvPr>
            <p:ph type="title"/>
          </p:nvPr>
        </p:nvSpPr>
        <p:spPr>
          <a:xfrm>
            <a:off x="342900" y="445769"/>
            <a:ext cx="2400300" cy="17145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FFFFFF"/>
              </a:buClr>
              <a:buSzPts val="1100"/>
              <a:buFont typeface="Calibri"/>
              <a:buNone/>
              <a:defRPr sz="2700" b="0" i="0" u="none" strike="noStrike" cap="none">
                <a:solidFill>
                  <a:srgbClr val="FFFFFF"/>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26" name="Google Shape;126;p21"/>
          <p:cNvSpPr txBox="1">
            <a:spLocks noGrp="1"/>
          </p:cNvSpPr>
          <p:nvPr>
            <p:ph type="body" idx="1"/>
          </p:nvPr>
        </p:nvSpPr>
        <p:spPr>
          <a:xfrm>
            <a:off x="3600450" y="548640"/>
            <a:ext cx="4869300" cy="39432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27" name="Google Shape;127;p21"/>
          <p:cNvSpPr txBox="1">
            <a:spLocks noGrp="1"/>
          </p:cNvSpPr>
          <p:nvPr>
            <p:ph type="body" idx="2"/>
          </p:nvPr>
        </p:nvSpPr>
        <p:spPr>
          <a:xfrm>
            <a:off x="342900" y="2194560"/>
            <a:ext cx="2400300" cy="25344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900"/>
              </a:spcBef>
              <a:spcAft>
                <a:spcPts val="0"/>
              </a:spcAft>
              <a:buClr>
                <a:schemeClr val="accent1"/>
              </a:buClr>
              <a:buSzPts val="1500"/>
              <a:buFont typeface="Calibri"/>
              <a:buNone/>
              <a:defRPr sz="11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8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128" name="Google Shape;128;p21"/>
          <p:cNvSpPr txBox="1">
            <a:spLocks noGrp="1"/>
          </p:cNvSpPr>
          <p:nvPr>
            <p:ph type="dt" idx="10"/>
          </p:nvPr>
        </p:nvSpPr>
        <p:spPr>
          <a:xfrm>
            <a:off x="349134" y="4844839"/>
            <a:ext cx="19638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1"/>
          <p:cNvSpPr txBox="1">
            <a:spLocks noGrp="1"/>
          </p:cNvSpPr>
          <p:nvPr>
            <p:ph type="ftr" idx="11"/>
          </p:nvPr>
        </p:nvSpPr>
        <p:spPr>
          <a:xfrm>
            <a:off x="3600450" y="4844839"/>
            <a:ext cx="3486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2"/>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0" name="Google Shape;130;p21"/>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dk2"/>
                </a:solidFill>
                <a:latin typeface="Calibri"/>
                <a:ea typeface="Calibri"/>
                <a:cs typeface="Calibri"/>
                <a:sym typeface="Calibri"/>
              </a:defRPr>
            </a:lvl1pPr>
            <a:lvl2pPr marL="0" marR="0" lvl="1" indent="0" algn="r" rtl="0">
              <a:spcBef>
                <a:spcPts val="0"/>
              </a:spcBef>
              <a:buNone/>
              <a:defRPr sz="800" b="0" i="0" u="none" strike="noStrike" cap="none">
                <a:solidFill>
                  <a:schemeClr val="dk2"/>
                </a:solidFill>
                <a:latin typeface="Calibri"/>
                <a:ea typeface="Calibri"/>
                <a:cs typeface="Calibri"/>
                <a:sym typeface="Calibri"/>
              </a:defRPr>
            </a:lvl2pPr>
            <a:lvl3pPr marL="0" marR="0" lvl="2" indent="0" algn="r" rtl="0">
              <a:spcBef>
                <a:spcPts val="0"/>
              </a:spcBef>
              <a:buNone/>
              <a:defRPr sz="800" b="0" i="0" u="none" strike="noStrike" cap="none">
                <a:solidFill>
                  <a:schemeClr val="dk2"/>
                </a:solidFill>
                <a:latin typeface="Calibri"/>
                <a:ea typeface="Calibri"/>
                <a:cs typeface="Calibri"/>
                <a:sym typeface="Calibri"/>
              </a:defRPr>
            </a:lvl3pPr>
            <a:lvl4pPr marL="0" marR="0" lvl="3" indent="0" algn="r" rtl="0">
              <a:spcBef>
                <a:spcPts val="0"/>
              </a:spcBef>
              <a:buNone/>
              <a:defRPr sz="800" b="0" i="0" u="none" strike="noStrike" cap="none">
                <a:solidFill>
                  <a:schemeClr val="dk2"/>
                </a:solidFill>
                <a:latin typeface="Calibri"/>
                <a:ea typeface="Calibri"/>
                <a:cs typeface="Calibri"/>
                <a:sym typeface="Calibri"/>
              </a:defRPr>
            </a:lvl4pPr>
            <a:lvl5pPr marL="0" marR="0" lvl="4" indent="0" algn="r" rtl="0">
              <a:spcBef>
                <a:spcPts val="0"/>
              </a:spcBef>
              <a:buNone/>
              <a:defRPr sz="800" b="0" i="0" u="none" strike="noStrike" cap="none">
                <a:solidFill>
                  <a:schemeClr val="dk2"/>
                </a:solidFill>
                <a:latin typeface="Calibri"/>
                <a:ea typeface="Calibri"/>
                <a:cs typeface="Calibri"/>
                <a:sym typeface="Calibri"/>
              </a:defRPr>
            </a:lvl5pPr>
            <a:lvl6pPr marL="0" marR="0" lvl="5" indent="0" algn="r" rtl="0">
              <a:spcBef>
                <a:spcPts val="0"/>
              </a:spcBef>
              <a:buNone/>
              <a:defRPr sz="800" b="0" i="0" u="none" strike="noStrike" cap="none">
                <a:solidFill>
                  <a:schemeClr val="dk2"/>
                </a:solidFill>
                <a:latin typeface="Calibri"/>
                <a:ea typeface="Calibri"/>
                <a:cs typeface="Calibri"/>
                <a:sym typeface="Calibri"/>
              </a:defRPr>
            </a:lvl6pPr>
            <a:lvl7pPr marL="0" marR="0" lvl="6" indent="0" algn="r" rtl="0">
              <a:spcBef>
                <a:spcPts val="0"/>
              </a:spcBef>
              <a:buNone/>
              <a:defRPr sz="800" b="0" i="0" u="none" strike="noStrike" cap="none">
                <a:solidFill>
                  <a:schemeClr val="dk2"/>
                </a:solidFill>
                <a:latin typeface="Calibri"/>
                <a:ea typeface="Calibri"/>
                <a:cs typeface="Calibri"/>
                <a:sym typeface="Calibri"/>
              </a:defRPr>
            </a:lvl7pPr>
            <a:lvl8pPr marL="0" marR="0" lvl="7" indent="0" algn="r" rtl="0">
              <a:spcBef>
                <a:spcPts val="0"/>
              </a:spcBef>
              <a:buNone/>
              <a:defRPr sz="800" b="0" i="0" u="none" strike="noStrike" cap="none">
                <a:solidFill>
                  <a:schemeClr val="dk2"/>
                </a:solidFill>
                <a:latin typeface="Calibri"/>
                <a:ea typeface="Calibri"/>
                <a:cs typeface="Calibri"/>
                <a:sym typeface="Calibri"/>
              </a:defRPr>
            </a:lvl8pPr>
            <a:lvl9pPr marL="0" marR="0" lvl="8" indent="0" algn="r" rtl="0">
              <a:spcBef>
                <a:spcPts val="0"/>
              </a:spcBef>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31"/>
        <p:cNvGrpSpPr/>
        <p:nvPr/>
      </p:nvGrpSpPr>
      <p:grpSpPr>
        <a:xfrm>
          <a:off x="0" y="0"/>
          <a:ext cx="0" cy="0"/>
          <a:chOff x="0" y="0"/>
          <a:chExt cx="0" cy="0"/>
        </a:xfrm>
      </p:grpSpPr>
      <p:sp>
        <p:nvSpPr>
          <p:cNvPr id="132" name="Google Shape;132;p22"/>
          <p:cNvSpPr/>
          <p:nvPr/>
        </p:nvSpPr>
        <p:spPr>
          <a:xfrm>
            <a:off x="0" y="3714750"/>
            <a:ext cx="9141600" cy="1428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3" name="Google Shape;133;p22"/>
          <p:cNvSpPr/>
          <p:nvPr/>
        </p:nvSpPr>
        <p:spPr>
          <a:xfrm>
            <a:off x="11" y="368630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34" name="Google Shape;134;p22"/>
          <p:cNvSpPr txBox="1">
            <a:spLocks noGrp="1"/>
          </p:cNvSpPr>
          <p:nvPr>
            <p:ph type="title"/>
          </p:nvPr>
        </p:nvSpPr>
        <p:spPr>
          <a:xfrm>
            <a:off x="822960" y="3806190"/>
            <a:ext cx="7584900" cy="6171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FFFFFF"/>
              </a:buClr>
              <a:buSzPts val="1100"/>
              <a:buFont typeface="Calibri"/>
              <a:buNone/>
              <a:defRPr sz="2700" b="0" i="0" u="none" strike="noStrike" cap="none">
                <a:solidFill>
                  <a:srgbClr val="FFFFFF"/>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35" name="Google Shape;135;p22"/>
          <p:cNvSpPr>
            <a:spLocks noGrp="1"/>
          </p:cNvSpPr>
          <p:nvPr>
            <p:ph type="pic" idx="2"/>
          </p:nvPr>
        </p:nvSpPr>
        <p:spPr>
          <a:xfrm>
            <a:off x="11" y="0"/>
            <a:ext cx="9144000" cy="3686400"/>
          </a:xfrm>
          <a:prstGeom prst="rect">
            <a:avLst/>
          </a:prstGeom>
          <a:blipFill rotWithShape="1">
            <a:blip r:embed="rId2">
              <a:alphaModFix/>
            </a:blip>
            <a:stretch>
              <a:fillRect/>
            </a:stretch>
          </a:blipFill>
          <a:ln>
            <a:noFill/>
          </a:ln>
        </p:spPr>
        <p:txBody>
          <a:bodyPr spcFirstLastPara="1" wrap="square" lIns="68575" tIns="68575" rIns="68575" bIns="68575" anchor="t" anchorCtr="0"/>
          <a:lstStyle>
            <a:lvl1pPr marL="0" marR="0" lvl="0" indent="0" algn="l" rtl="0">
              <a:lnSpc>
                <a:spcPct val="90000"/>
              </a:lnSpc>
              <a:spcBef>
                <a:spcPts val="900"/>
              </a:spcBef>
              <a:spcAft>
                <a:spcPts val="0"/>
              </a:spcAft>
              <a:buClr>
                <a:schemeClr val="accent1"/>
              </a:buClr>
              <a:buSzPts val="1100"/>
              <a:buFont typeface="Calibri"/>
              <a:buNone/>
              <a:defRPr sz="2400" b="0" i="0" u="none" strike="noStrike" cap="none">
                <a:solidFill>
                  <a:schemeClr val="lt1"/>
                </a:solidFill>
                <a:latin typeface="Calibri"/>
                <a:ea typeface="Calibri"/>
                <a:cs typeface="Calibri"/>
                <a:sym typeface="Calibri"/>
              </a:defRPr>
            </a:lvl1pPr>
            <a:lvl2pPr marL="342900" marR="0" lvl="1" indent="0" algn="l" rtl="0">
              <a:lnSpc>
                <a:spcPct val="90000"/>
              </a:lnSpc>
              <a:spcBef>
                <a:spcPts val="200"/>
              </a:spcBef>
              <a:spcAft>
                <a:spcPts val="0"/>
              </a:spcAft>
              <a:buClr>
                <a:schemeClr val="accent1"/>
              </a:buClr>
              <a:buSzPts val="1100"/>
              <a:buFont typeface="Calibri"/>
              <a:buNone/>
              <a:defRPr sz="2100" b="0" i="0" u="none" strike="noStrike" cap="none">
                <a:solidFill>
                  <a:srgbClr val="3F3F3F"/>
                </a:solidFill>
                <a:latin typeface="Calibri"/>
                <a:ea typeface="Calibri"/>
                <a:cs typeface="Calibri"/>
                <a:sym typeface="Calibri"/>
              </a:defRPr>
            </a:lvl2pPr>
            <a:lvl3pPr marL="685800" marR="0" lvl="2" indent="0" algn="l" rtl="0">
              <a:lnSpc>
                <a:spcPct val="90000"/>
              </a:lnSpc>
              <a:spcBef>
                <a:spcPts val="300"/>
              </a:spcBef>
              <a:spcAft>
                <a:spcPts val="0"/>
              </a:spcAft>
              <a:buClr>
                <a:schemeClr val="accent1"/>
              </a:buClr>
              <a:buSzPts val="1100"/>
              <a:buFont typeface="Calibri"/>
              <a:buNone/>
              <a:defRPr sz="1800" b="0" i="0" u="none" strike="noStrike" cap="none">
                <a:solidFill>
                  <a:srgbClr val="3F3F3F"/>
                </a:solidFill>
                <a:latin typeface="Calibri"/>
                <a:ea typeface="Calibri"/>
                <a:cs typeface="Calibri"/>
                <a:sym typeface="Calibri"/>
              </a:defRPr>
            </a:lvl3pPr>
            <a:lvl4pPr marL="1028700" marR="0" lvl="3" indent="0"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4pPr>
            <a:lvl5pPr marL="1371600" marR="0" lvl="4" indent="0"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5pPr>
            <a:lvl6pPr marL="1714500" marR="0" lvl="5" indent="0"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6pPr>
            <a:lvl7pPr marL="2057400" marR="0" lvl="6" indent="0"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7pPr>
            <a:lvl8pPr marL="2400300" marR="0" lvl="7" indent="0" algn="l" rtl="0">
              <a:lnSpc>
                <a:spcPct val="90000"/>
              </a:lnSpc>
              <a:spcBef>
                <a:spcPts val="300"/>
              </a:spcBef>
              <a:spcAft>
                <a:spcPts val="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8pPr>
            <a:lvl9pPr marL="2743200" marR="0" lvl="8" indent="0" algn="l" rtl="0">
              <a:lnSpc>
                <a:spcPct val="90000"/>
              </a:lnSpc>
              <a:spcBef>
                <a:spcPts val="300"/>
              </a:spcBef>
              <a:spcAft>
                <a:spcPts val="300"/>
              </a:spcAft>
              <a:buClr>
                <a:schemeClr val="accent1"/>
              </a:buClr>
              <a:buSzPts val="11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136" name="Google Shape;136;p22"/>
          <p:cNvSpPr txBox="1">
            <a:spLocks noGrp="1"/>
          </p:cNvSpPr>
          <p:nvPr>
            <p:ph type="body" idx="1"/>
          </p:nvPr>
        </p:nvSpPr>
        <p:spPr>
          <a:xfrm>
            <a:off x="822960" y="4430267"/>
            <a:ext cx="7584900" cy="4458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0"/>
              </a:spcBef>
              <a:spcAft>
                <a:spcPts val="0"/>
              </a:spcAft>
              <a:buClr>
                <a:schemeClr val="accent1"/>
              </a:buClr>
              <a:buSzPts val="1500"/>
              <a:buFont typeface="Calibri"/>
              <a:buNone/>
              <a:defRPr sz="11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300"/>
              </a:spcBef>
              <a:spcAft>
                <a:spcPts val="0"/>
              </a:spcAft>
              <a:buClr>
                <a:schemeClr val="accent1"/>
              </a:buClr>
              <a:buSzPts val="1100"/>
              <a:buFont typeface="Calibri"/>
              <a:buNone/>
              <a:defRPr sz="8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300"/>
              </a:spcBef>
              <a:spcAft>
                <a:spcPts val="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300"/>
              </a:spcBef>
              <a:spcAft>
                <a:spcPts val="300"/>
              </a:spcAft>
              <a:buClr>
                <a:schemeClr val="accent1"/>
              </a:buClr>
              <a:buSzPts val="1100"/>
              <a:buFont typeface="Calibri"/>
              <a:buNone/>
              <a:defRPr sz="700" b="0" i="0" u="none" strike="noStrike" cap="none">
                <a:solidFill>
                  <a:srgbClr val="3F3F3F"/>
                </a:solidFill>
                <a:latin typeface="Calibri"/>
                <a:ea typeface="Calibri"/>
                <a:cs typeface="Calibri"/>
                <a:sym typeface="Calibri"/>
              </a:defRPr>
            </a:lvl9pPr>
          </a:lstStyle>
          <a:p>
            <a:endParaRPr/>
          </a:p>
        </p:txBody>
      </p:sp>
      <p:sp>
        <p:nvSpPr>
          <p:cNvPr id="137" name="Google Shape;137;p22"/>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8" name="Google Shape;138;p22"/>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9" name="Google Shape;139;p22"/>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42" name="Google Shape;142;p23"/>
          <p:cNvSpPr txBox="1">
            <a:spLocks noGrp="1"/>
          </p:cNvSpPr>
          <p:nvPr>
            <p:ph type="body" idx="1"/>
          </p:nvPr>
        </p:nvSpPr>
        <p:spPr>
          <a:xfrm rot="5400000">
            <a:off x="3086160" y="-878900"/>
            <a:ext cx="3017400" cy="75438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43" name="Google Shape;143;p23"/>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4" name="Google Shape;144;p23"/>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5" name="Google Shape;145;p23"/>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46"/>
        <p:cNvGrpSpPr/>
        <p:nvPr/>
      </p:nvGrpSpPr>
      <p:grpSpPr>
        <a:xfrm>
          <a:off x="0" y="0"/>
          <a:ext cx="0" cy="0"/>
          <a:chOff x="0" y="0"/>
          <a:chExt cx="0" cy="0"/>
        </a:xfrm>
      </p:grpSpPr>
      <p:sp>
        <p:nvSpPr>
          <p:cNvPr id="147" name="Google Shape;147;p24"/>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8" name="Google Shape;148;p24"/>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9" name="Google Shape;149;p24"/>
          <p:cNvSpPr txBox="1">
            <a:spLocks noGrp="1"/>
          </p:cNvSpPr>
          <p:nvPr>
            <p:ph type="title"/>
          </p:nvPr>
        </p:nvSpPr>
        <p:spPr>
          <a:xfrm rot="5400000">
            <a:off x="5370600" y="1484233"/>
            <a:ext cx="4317900" cy="19716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50" name="Google Shape;150;p24"/>
          <p:cNvSpPr txBox="1">
            <a:spLocks noGrp="1"/>
          </p:cNvSpPr>
          <p:nvPr>
            <p:ph type="body" idx="1"/>
          </p:nvPr>
        </p:nvSpPr>
        <p:spPr>
          <a:xfrm rot="5400000">
            <a:off x="1370025" y="-430367"/>
            <a:ext cx="4317900" cy="58008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151" name="Google Shape;151;p24"/>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2" name="Google Shape;152;p24"/>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3" name="Google Shape;153;p24"/>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p:nvPr/>
        </p:nvSpPr>
        <p:spPr>
          <a:xfrm>
            <a:off x="1" y="4800600"/>
            <a:ext cx="91440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 name="Google Shape;64;p13"/>
          <p:cNvSpPr/>
          <p:nvPr/>
        </p:nvSpPr>
        <p:spPr>
          <a:xfrm>
            <a:off x="0" y="4750737"/>
            <a:ext cx="9144000" cy="495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title"/>
          </p:nvPr>
        </p:nvSpPr>
        <p:spPr>
          <a:xfrm>
            <a:off x="822960" y="214952"/>
            <a:ext cx="7543800" cy="1088100"/>
          </a:xfrm>
          <a:prstGeom prst="rect">
            <a:avLst/>
          </a:prstGeom>
          <a:noFill/>
          <a:ln>
            <a:noFill/>
          </a:ln>
        </p:spPr>
        <p:txBody>
          <a:bodyPr spcFirstLastPara="1" wrap="square" lIns="68575" tIns="68575" rIns="68575" bIns="68575" anchor="b" anchorCtr="0"/>
          <a:lstStyle>
            <a:lvl1pPr marL="0" marR="0" lvl="0" indent="0" algn="l" rtl="0">
              <a:lnSpc>
                <a:spcPct val="85000"/>
              </a:lnSpc>
              <a:spcBef>
                <a:spcPts val="0"/>
              </a:spcBef>
              <a:spcAft>
                <a:spcPts val="0"/>
              </a:spcAft>
              <a:buClr>
                <a:srgbClr val="3F3F3F"/>
              </a:buClr>
              <a:buSzPts val="1100"/>
              <a:buFont typeface="Calibri"/>
              <a:buNone/>
              <a:defRPr sz="3600" b="0" i="0" u="none" strike="noStrike" cap="none">
                <a:solidFill>
                  <a:srgbClr val="3F3F3F"/>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66" name="Google Shape;66;p13"/>
          <p:cNvSpPr txBox="1">
            <a:spLocks noGrp="1"/>
          </p:cNvSpPr>
          <p:nvPr>
            <p:ph type="body" idx="1"/>
          </p:nvPr>
        </p:nvSpPr>
        <p:spPr>
          <a:xfrm>
            <a:off x="822960" y="1384300"/>
            <a:ext cx="7543800" cy="3017400"/>
          </a:xfrm>
          <a:prstGeom prst="rect">
            <a:avLst/>
          </a:prstGeom>
          <a:noFill/>
          <a:ln>
            <a:noFill/>
          </a:ln>
        </p:spPr>
        <p:txBody>
          <a:bodyPr spcFirstLastPara="1" wrap="square" lIns="68575" tIns="68575" rIns="68575" bIns="68575" anchor="t" anchorCtr="0"/>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67" name="Google Shape;67;p13"/>
          <p:cNvSpPr txBox="1">
            <a:spLocks noGrp="1"/>
          </p:cNvSpPr>
          <p:nvPr>
            <p:ph type="dt" idx="10"/>
          </p:nvPr>
        </p:nvSpPr>
        <p:spPr>
          <a:xfrm>
            <a:off x="822960" y="4844839"/>
            <a:ext cx="1854300" cy="2739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3"/>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70" name="Google Shape;70;p13"/>
          <p:cNvCxnSpPr/>
          <p:nvPr/>
        </p:nvCxnSpPr>
        <p:spPr>
          <a:xfrm>
            <a:off x="895149" y="1303384"/>
            <a:ext cx="74751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Q-SMCmWB1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8IlzKri08kk&amp;feature=youtu.be"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KuJqqiATlqw"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lbh6024R1c"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u="sng"/>
              <a:t>Cells</a:t>
            </a:r>
            <a:endParaRPr sz="7200" b="1" u="s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Prokaryotes </a:t>
            </a:r>
            <a:endParaRPr/>
          </a:p>
        </p:txBody>
      </p:sp>
      <p:sp>
        <p:nvSpPr>
          <p:cNvPr id="212" name="Google Shape;212;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Single-celled (Unicellular)</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Simplest of organisms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Characteristics:</a:t>
            </a:r>
            <a:endParaRPr>
              <a:solidFill>
                <a:srgbClr val="000000"/>
              </a:solidFill>
            </a:endParaRPr>
          </a:p>
          <a:p>
            <a:pPr marL="914400" lvl="1" indent="-342900" algn="l" rtl="0">
              <a:spcBef>
                <a:spcPts val="0"/>
              </a:spcBef>
              <a:spcAft>
                <a:spcPts val="0"/>
              </a:spcAft>
              <a:buClr>
                <a:srgbClr val="000000"/>
              </a:buClr>
              <a:buSzPts val="1800"/>
              <a:buChar char="○"/>
            </a:pPr>
            <a:r>
              <a:rPr lang="en" sz="1800" b="1">
                <a:solidFill>
                  <a:srgbClr val="000000"/>
                </a:solidFill>
              </a:rPr>
              <a:t>No nucleus</a:t>
            </a:r>
            <a:endParaRPr sz="1800" b="1">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DNA &amp; RNA is loose in the cell membrane</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No “membrane-bound” organelles</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Does have cell membrane, ribosomes, DNA, cytoplasm, and cell wall</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Flagella - helps move the cell move along surfaces</a:t>
            </a:r>
            <a:endParaRPr sz="1800">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Example - </a:t>
            </a:r>
            <a:r>
              <a:rPr lang="en" sz="1800">
                <a:solidFill>
                  <a:srgbClr val="000000"/>
                </a:solidFill>
              </a:rPr>
              <a:t>Bacteria </a:t>
            </a:r>
            <a:endParaRPr sz="1800">
              <a:solidFill>
                <a:srgbClr val="000000"/>
              </a:solidFill>
            </a:endParaRPr>
          </a:p>
        </p:txBody>
      </p:sp>
      <p:pic>
        <p:nvPicPr>
          <p:cNvPr id="213" name="Google Shape;213;p34" descr="Prokaryotic cells"/>
          <p:cNvPicPr preferRelativeResize="0"/>
          <p:nvPr/>
        </p:nvPicPr>
        <p:blipFill>
          <a:blip r:embed="rId3">
            <a:alphaModFix/>
          </a:blip>
          <a:stretch>
            <a:fillRect/>
          </a:stretch>
        </p:blipFill>
        <p:spPr>
          <a:xfrm>
            <a:off x="5426951" y="0"/>
            <a:ext cx="3405349" cy="2771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Eukaryotes</a:t>
            </a:r>
            <a:endParaRPr/>
          </a:p>
        </p:txBody>
      </p:sp>
      <p:sp>
        <p:nvSpPr>
          <p:cNvPr id="219" name="Google Shape;219;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More complex than prokaryotes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Can be unicellular or multicellular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Characteristics:</a:t>
            </a:r>
            <a:endParaRPr>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Nuclear membrane surrounding </a:t>
            </a:r>
            <a:r>
              <a:rPr lang="en" sz="1800" b="1">
                <a:solidFill>
                  <a:srgbClr val="000000"/>
                </a:solidFill>
              </a:rPr>
              <a:t>nucleus</a:t>
            </a:r>
            <a:endParaRPr sz="1800" b="1">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LOTS of membrane bound organelles</a:t>
            </a:r>
            <a:endParaRPr sz="1800">
              <a:solidFill>
                <a:srgbClr val="000000"/>
              </a:solidFill>
            </a:endParaRPr>
          </a:p>
          <a:p>
            <a:pPr marL="1371600" lvl="2" indent="-342900" algn="l" rtl="0">
              <a:spcBef>
                <a:spcPts val="0"/>
              </a:spcBef>
              <a:spcAft>
                <a:spcPts val="0"/>
              </a:spcAft>
              <a:buClr>
                <a:srgbClr val="000000"/>
              </a:buClr>
              <a:buSzPts val="1800"/>
              <a:buChar char="■"/>
            </a:pPr>
            <a:r>
              <a:rPr lang="en" sz="1800">
                <a:solidFill>
                  <a:srgbClr val="000000"/>
                </a:solidFill>
              </a:rPr>
              <a:t>Mitochondria, chloroplast, nucleus</a:t>
            </a:r>
            <a:endParaRPr sz="1800">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Examples</a:t>
            </a:r>
            <a:endParaRPr>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Plants, animals, fish, humans</a:t>
            </a:r>
            <a:endParaRPr sz="18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Eukaryotes - Plant Cells</a:t>
            </a:r>
            <a:endParaRPr/>
          </a:p>
        </p:txBody>
      </p:sp>
      <p:sp>
        <p:nvSpPr>
          <p:cNvPr id="225" name="Google Shape;225;p36"/>
          <p:cNvSpPr txBox="1">
            <a:spLocks noGrp="1"/>
          </p:cNvSpPr>
          <p:nvPr>
            <p:ph type="body" idx="1"/>
          </p:nvPr>
        </p:nvSpPr>
        <p:spPr>
          <a:xfrm>
            <a:off x="311700" y="1266325"/>
            <a:ext cx="8520600" cy="356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Characteristics:</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Boxed shape and </a:t>
            </a:r>
            <a:r>
              <a:rPr lang="en" b="1">
                <a:solidFill>
                  <a:srgbClr val="6AA84F"/>
                </a:solidFill>
              </a:rPr>
              <a:t>green </a:t>
            </a:r>
            <a:r>
              <a:rPr lang="en">
                <a:solidFill>
                  <a:srgbClr val="000000"/>
                </a:solidFill>
              </a:rPr>
              <a:t>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Multicellular</a:t>
            </a:r>
            <a:endParaRPr>
              <a:solidFill>
                <a:srgbClr val="000000"/>
              </a:solidFill>
            </a:endParaRPr>
          </a:p>
          <a:p>
            <a:pPr marL="457200" lvl="0" indent="-342900" algn="l" rtl="0">
              <a:spcBef>
                <a:spcPts val="0"/>
              </a:spcBef>
              <a:spcAft>
                <a:spcPts val="0"/>
              </a:spcAft>
              <a:buClr>
                <a:srgbClr val="000000"/>
              </a:buClr>
              <a:buSzPts val="1800"/>
              <a:buChar char="●"/>
            </a:pPr>
            <a:r>
              <a:rPr lang="en" u="sng">
                <a:solidFill>
                  <a:srgbClr val="000000"/>
                </a:solidFill>
              </a:rPr>
              <a:t>Autotrophs </a:t>
            </a:r>
            <a:r>
              <a:rPr lang="en">
                <a:solidFill>
                  <a:srgbClr val="000000"/>
                </a:solidFill>
              </a:rPr>
              <a:t>- can synthesize its own food (producers)</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Photosynthesis - chloroplasts (chlorophyll)</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Cell walls made of cellulose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Large central vacuole</a:t>
            </a:r>
            <a:endParaRPr>
              <a:solidFill>
                <a:srgbClr val="000000"/>
              </a:solidFill>
            </a:endParaRPr>
          </a:p>
          <a:p>
            <a:pPr marL="0" lvl="0" indent="0" algn="l" rtl="0">
              <a:spcBef>
                <a:spcPts val="1600"/>
              </a:spcBef>
              <a:spcAft>
                <a:spcPts val="1600"/>
              </a:spcAft>
              <a:buNone/>
            </a:pPr>
            <a:r>
              <a:rPr lang="en">
                <a:solidFill>
                  <a:srgbClr val="000000"/>
                </a:solidFill>
              </a:rPr>
              <a:t>Examples - Trees, moss, ferns, flowers </a:t>
            </a:r>
            <a:endParaRPr>
              <a:solidFill>
                <a:srgbClr val="000000"/>
              </a:solidFill>
            </a:endParaRPr>
          </a:p>
        </p:txBody>
      </p:sp>
      <p:pic>
        <p:nvPicPr>
          <p:cNvPr id="226" name="Google Shape;226;p36" descr="File:Plagiomnium affine ..."/>
          <p:cNvPicPr preferRelativeResize="0"/>
          <p:nvPr/>
        </p:nvPicPr>
        <p:blipFill>
          <a:blip r:embed="rId3">
            <a:alphaModFix/>
          </a:blip>
          <a:stretch>
            <a:fillRect/>
          </a:stretch>
        </p:blipFill>
        <p:spPr>
          <a:xfrm>
            <a:off x="6749525" y="1814700"/>
            <a:ext cx="2018800" cy="1514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7" descr="File:Plant cell structure.png"/>
          <p:cNvPicPr preferRelativeResize="0"/>
          <p:nvPr/>
        </p:nvPicPr>
        <p:blipFill>
          <a:blip r:embed="rId3">
            <a:alphaModFix/>
          </a:blip>
          <a:stretch>
            <a:fillRect/>
          </a:stretch>
        </p:blipFill>
        <p:spPr>
          <a:xfrm>
            <a:off x="1655500" y="197000"/>
            <a:ext cx="5661701" cy="45061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Eukaryotes - Animal Cells </a:t>
            </a:r>
            <a:endParaRPr/>
          </a:p>
        </p:txBody>
      </p:sp>
      <p:sp>
        <p:nvSpPr>
          <p:cNvPr id="237" name="Google Shape;237;p38"/>
          <p:cNvSpPr txBox="1">
            <a:spLocks noGrp="1"/>
          </p:cNvSpPr>
          <p:nvPr>
            <p:ph type="body" idx="1"/>
          </p:nvPr>
        </p:nvSpPr>
        <p:spPr>
          <a:xfrm>
            <a:off x="311700" y="1266325"/>
            <a:ext cx="8520600" cy="34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Characteristics:</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Multicellular</a:t>
            </a:r>
            <a:endParaRPr>
              <a:solidFill>
                <a:srgbClr val="000000"/>
              </a:solidFill>
            </a:endParaRPr>
          </a:p>
          <a:p>
            <a:pPr marL="457200" lvl="0" indent="-342900" algn="l" rtl="0">
              <a:spcBef>
                <a:spcPts val="0"/>
              </a:spcBef>
              <a:spcAft>
                <a:spcPts val="0"/>
              </a:spcAft>
              <a:buClr>
                <a:srgbClr val="000000"/>
              </a:buClr>
              <a:buSzPts val="1800"/>
              <a:buChar char="●"/>
            </a:pPr>
            <a:r>
              <a:rPr lang="en" u="sng">
                <a:solidFill>
                  <a:srgbClr val="000000"/>
                </a:solidFill>
              </a:rPr>
              <a:t>Heterotrophs</a:t>
            </a:r>
            <a:r>
              <a:rPr lang="en">
                <a:solidFill>
                  <a:srgbClr val="000000"/>
                </a:solidFill>
              </a:rPr>
              <a:t> - have to eat! (consumers)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No cell wall</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Small vacuole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Round</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Have centrioles</a:t>
            </a:r>
            <a:endParaRPr>
              <a:solidFill>
                <a:srgbClr val="000000"/>
              </a:solidFill>
            </a:endParaRPr>
          </a:p>
          <a:p>
            <a:pPr marL="0" lvl="0" indent="0" algn="l" rtl="0">
              <a:spcBef>
                <a:spcPts val="1600"/>
              </a:spcBef>
              <a:spcAft>
                <a:spcPts val="1600"/>
              </a:spcAft>
              <a:buNone/>
            </a:pPr>
            <a:r>
              <a:rPr lang="en">
                <a:solidFill>
                  <a:srgbClr val="000000"/>
                </a:solidFill>
              </a:rPr>
              <a:t>Examples - animals, fish, YOU!</a:t>
            </a:r>
            <a:endParaRPr>
              <a:solidFill>
                <a:srgbClr val="000000"/>
              </a:solidFill>
            </a:endParaRPr>
          </a:p>
        </p:txBody>
      </p:sp>
      <p:pic>
        <p:nvPicPr>
          <p:cNvPr id="238" name="Google Shape;238;p38" descr="Duckling, Birds, Yellow ..."/>
          <p:cNvPicPr preferRelativeResize="0"/>
          <p:nvPr/>
        </p:nvPicPr>
        <p:blipFill>
          <a:blip r:embed="rId3">
            <a:alphaModFix/>
          </a:blip>
          <a:stretch>
            <a:fillRect/>
          </a:stretch>
        </p:blipFill>
        <p:spPr>
          <a:xfrm>
            <a:off x="5419825" y="2103498"/>
            <a:ext cx="3412476" cy="1816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Animal Cell </a:t>
            </a:r>
            <a:endParaRPr/>
          </a:p>
        </p:txBody>
      </p:sp>
      <p:pic>
        <p:nvPicPr>
          <p:cNvPr id="244" name="Google Shape;244;p39" descr="File:Eukaryotic Cell (animal). ..."/>
          <p:cNvPicPr preferRelativeResize="0"/>
          <p:nvPr/>
        </p:nvPicPr>
        <p:blipFill>
          <a:blip r:embed="rId3">
            <a:alphaModFix/>
          </a:blip>
          <a:stretch>
            <a:fillRect/>
          </a:stretch>
        </p:blipFill>
        <p:spPr>
          <a:xfrm>
            <a:off x="2630349" y="527225"/>
            <a:ext cx="6291223" cy="4089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Prokaryotic and Eukaryotic Video</a:t>
            </a:r>
            <a:endParaRPr/>
          </a:p>
        </p:txBody>
      </p:sp>
      <p:sp>
        <p:nvSpPr>
          <p:cNvPr id="250" name="Google Shape;250;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u="sng">
                <a:solidFill>
                  <a:schemeClr val="hlink"/>
                </a:solidFill>
                <a:hlinkClick r:id="rId3"/>
              </a:rPr>
              <a:t>Video </a:t>
            </a:r>
            <a:endParaRPr sz="3600"/>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Prokaryotic vs. Eukaryotic Cells </a:t>
            </a:r>
            <a:endParaRPr/>
          </a:p>
        </p:txBody>
      </p:sp>
      <p:sp>
        <p:nvSpPr>
          <p:cNvPr id="256" name="Google Shape;256;p41"/>
          <p:cNvSpPr txBox="1"/>
          <p:nvPr/>
        </p:nvSpPr>
        <p:spPr>
          <a:xfrm>
            <a:off x="370925" y="1248775"/>
            <a:ext cx="8520600" cy="38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
        <p:nvSpPr>
          <p:cNvPr id="257" name="Google Shape;257;p41"/>
          <p:cNvSpPr/>
          <p:nvPr/>
        </p:nvSpPr>
        <p:spPr>
          <a:xfrm>
            <a:off x="642950" y="1248775"/>
            <a:ext cx="4426500" cy="3672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1"/>
          <p:cNvSpPr/>
          <p:nvPr/>
        </p:nvSpPr>
        <p:spPr>
          <a:xfrm>
            <a:off x="3453625" y="1152425"/>
            <a:ext cx="4426500" cy="3672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Prokaryotic vs. Eukaryotic Cells </a:t>
            </a:r>
            <a:endParaRPr/>
          </a:p>
        </p:txBody>
      </p:sp>
      <p:sp>
        <p:nvSpPr>
          <p:cNvPr id="264" name="Google Shape;264;p42"/>
          <p:cNvSpPr/>
          <p:nvPr/>
        </p:nvSpPr>
        <p:spPr>
          <a:xfrm>
            <a:off x="939825" y="1261050"/>
            <a:ext cx="4018200" cy="344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2"/>
          <p:cNvSpPr/>
          <p:nvPr/>
        </p:nvSpPr>
        <p:spPr>
          <a:xfrm>
            <a:off x="3527850" y="1261050"/>
            <a:ext cx="4018200" cy="344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2"/>
          <p:cNvSpPr txBox="1"/>
          <p:nvPr/>
        </p:nvSpPr>
        <p:spPr>
          <a:xfrm>
            <a:off x="1177900" y="1619700"/>
            <a:ext cx="2444700" cy="25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Smaller/simpler</a:t>
            </a:r>
            <a:endParaRPr/>
          </a:p>
          <a:p>
            <a:pPr marL="457200" lvl="0" indent="-317500" algn="l" rtl="0">
              <a:spcBef>
                <a:spcPts val="0"/>
              </a:spcBef>
              <a:spcAft>
                <a:spcPts val="0"/>
              </a:spcAft>
              <a:buSzPts val="1400"/>
              <a:buChar char="●"/>
            </a:pPr>
            <a:r>
              <a:rPr lang="en"/>
              <a:t>No nucleus </a:t>
            </a:r>
            <a:endParaRPr/>
          </a:p>
          <a:p>
            <a:pPr marL="457200" lvl="0" indent="-317500" algn="l" rtl="0">
              <a:spcBef>
                <a:spcPts val="0"/>
              </a:spcBef>
              <a:spcAft>
                <a:spcPts val="0"/>
              </a:spcAft>
              <a:buSzPts val="1400"/>
              <a:buChar char="●"/>
            </a:pPr>
            <a:r>
              <a:rPr lang="en"/>
              <a:t>No “membrane bound” organelles</a:t>
            </a:r>
            <a:endParaRPr/>
          </a:p>
          <a:p>
            <a:pPr marL="457200" lvl="0" indent="-317500" algn="l" rtl="0">
              <a:spcBef>
                <a:spcPts val="0"/>
              </a:spcBef>
              <a:spcAft>
                <a:spcPts val="0"/>
              </a:spcAft>
              <a:buSzPts val="1400"/>
              <a:buChar char="●"/>
            </a:pPr>
            <a:r>
              <a:rPr lang="en"/>
              <a:t>DNA loose in cell </a:t>
            </a:r>
            <a:endParaRPr/>
          </a:p>
          <a:p>
            <a:pPr marL="457200" lvl="0" indent="-317500" algn="l" rtl="0">
              <a:spcBef>
                <a:spcPts val="0"/>
              </a:spcBef>
              <a:spcAft>
                <a:spcPts val="0"/>
              </a:spcAft>
              <a:buSzPts val="1400"/>
              <a:buChar char="●"/>
            </a:pPr>
            <a:r>
              <a:rPr lang="en"/>
              <a:t>Bacteria</a:t>
            </a:r>
            <a:endParaRPr/>
          </a:p>
        </p:txBody>
      </p:sp>
      <p:sp>
        <p:nvSpPr>
          <p:cNvPr id="267" name="Google Shape;267;p42"/>
          <p:cNvSpPr txBox="1"/>
          <p:nvPr/>
        </p:nvSpPr>
        <p:spPr>
          <a:xfrm>
            <a:off x="4803225" y="1619700"/>
            <a:ext cx="2742900" cy="30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Larger/complex</a:t>
            </a:r>
            <a:endParaRPr/>
          </a:p>
          <a:p>
            <a:pPr marL="457200" lvl="0" indent="-317500" algn="l" rtl="0">
              <a:spcBef>
                <a:spcPts val="0"/>
              </a:spcBef>
              <a:spcAft>
                <a:spcPts val="0"/>
              </a:spcAft>
              <a:buSzPts val="1400"/>
              <a:buChar char="●"/>
            </a:pPr>
            <a:r>
              <a:rPr lang="en"/>
              <a:t>Multicellular </a:t>
            </a:r>
            <a:endParaRPr/>
          </a:p>
          <a:p>
            <a:pPr marL="457200" lvl="0" indent="-317500" algn="l" rtl="0">
              <a:spcBef>
                <a:spcPts val="0"/>
              </a:spcBef>
              <a:spcAft>
                <a:spcPts val="0"/>
              </a:spcAft>
              <a:buSzPts val="1400"/>
              <a:buChar char="●"/>
            </a:pPr>
            <a:r>
              <a:rPr lang="en"/>
              <a:t>Nucleus - DNA contained</a:t>
            </a:r>
            <a:endParaRPr/>
          </a:p>
          <a:p>
            <a:pPr marL="457200" lvl="0" indent="-317500" algn="l" rtl="0">
              <a:spcBef>
                <a:spcPts val="0"/>
              </a:spcBef>
              <a:spcAft>
                <a:spcPts val="0"/>
              </a:spcAft>
              <a:buSzPts val="1400"/>
              <a:buChar char="●"/>
            </a:pPr>
            <a:r>
              <a:rPr lang="en"/>
              <a:t>Nuclear membrane</a:t>
            </a:r>
            <a:endParaRPr/>
          </a:p>
          <a:p>
            <a:pPr marL="457200" lvl="0" indent="-317500" algn="l" rtl="0">
              <a:spcBef>
                <a:spcPts val="0"/>
              </a:spcBef>
              <a:spcAft>
                <a:spcPts val="0"/>
              </a:spcAft>
              <a:buSzPts val="1400"/>
              <a:buChar char="●"/>
            </a:pPr>
            <a:r>
              <a:rPr lang="en"/>
              <a:t>Many “membrane bound” organelles</a:t>
            </a:r>
            <a:endParaRPr/>
          </a:p>
          <a:p>
            <a:pPr marL="914400" lvl="1" indent="-317500" algn="l" rtl="0">
              <a:lnSpc>
                <a:spcPct val="115000"/>
              </a:lnSpc>
              <a:spcBef>
                <a:spcPts val="0"/>
              </a:spcBef>
              <a:spcAft>
                <a:spcPts val="0"/>
              </a:spcAft>
              <a:buSzPts val="1400"/>
              <a:buChar char="○"/>
            </a:pPr>
            <a:r>
              <a:rPr lang="en"/>
              <a:t>Mitochondria, vacuoles, chloroplasts</a:t>
            </a:r>
            <a:endParaRPr/>
          </a:p>
          <a:p>
            <a:pPr marL="457200" lvl="0" indent="-317500" algn="l" rtl="0">
              <a:spcBef>
                <a:spcPts val="0"/>
              </a:spcBef>
              <a:spcAft>
                <a:spcPts val="0"/>
              </a:spcAft>
              <a:buSzPts val="1400"/>
              <a:buChar char="●"/>
            </a:pPr>
            <a:r>
              <a:rPr lang="en"/>
              <a:t>Plants, animals, fish</a:t>
            </a:r>
            <a:endParaRPr/>
          </a:p>
        </p:txBody>
      </p:sp>
      <p:sp>
        <p:nvSpPr>
          <p:cNvPr id="268" name="Google Shape;268;p42"/>
          <p:cNvSpPr txBox="1"/>
          <p:nvPr/>
        </p:nvSpPr>
        <p:spPr>
          <a:xfrm>
            <a:off x="3527850" y="2027700"/>
            <a:ext cx="1650600" cy="19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Unicellular,</a:t>
            </a:r>
            <a:endParaRPr/>
          </a:p>
          <a:p>
            <a:pPr marL="0" lvl="0" indent="0" algn="l" rtl="0">
              <a:lnSpc>
                <a:spcPct val="115000"/>
              </a:lnSpc>
              <a:spcBef>
                <a:spcPts val="0"/>
              </a:spcBef>
              <a:spcAft>
                <a:spcPts val="1600"/>
              </a:spcAft>
              <a:buNone/>
            </a:pPr>
            <a:r>
              <a:rPr lang="en"/>
              <a:t>cell membrane, ribosomes, DNA, cytoplasm, cell wall*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Cell Organelles</a:t>
            </a:r>
            <a:endParaRPr/>
          </a:p>
          <a:p>
            <a:pPr marL="0" lvl="0" indent="0" algn="l" rtl="0">
              <a:spcBef>
                <a:spcPts val="0"/>
              </a:spcBef>
              <a:spcAft>
                <a:spcPts val="0"/>
              </a:spcAft>
              <a:buNone/>
            </a:pPr>
            <a:endParaRPr/>
          </a:p>
        </p:txBody>
      </p:sp>
      <p:sp>
        <p:nvSpPr>
          <p:cNvPr id="274" name="Google Shape;274;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Organelles </a:t>
            </a:r>
            <a:r>
              <a:rPr lang="en">
                <a:solidFill>
                  <a:srgbClr val="000000"/>
                </a:solidFill>
              </a:rPr>
              <a:t> - “tiny organism” a small part of a cell that has a specific job within the cell </a:t>
            </a:r>
            <a:endParaRPr>
              <a:solidFill>
                <a:srgbClr val="000000"/>
              </a:solidFill>
            </a:endParaRPr>
          </a:p>
          <a:p>
            <a:pPr marL="0" lvl="0" indent="0" algn="l" rtl="0">
              <a:spcBef>
                <a:spcPts val="1600"/>
              </a:spcBef>
              <a:spcAft>
                <a:spcPts val="0"/>
              </a:spcAft>
              <a:buNone/>
            </a:pPr>
            <a:r>
              <a:rPr lang="en">
                <a:solidFill>
                  <a:srgbClr val="000000"/>
                </a:solidFill>
              </a:rPr>
              <a:t>*The structure of the organelle will determine its function</a:t>
            </a:r>
            <a:endParaRPr>
              <a:solidFill>
                <a:srgbClr val="000000"/>
              </a:solidFill>
            </a:endParaRPr>
          </a:p>
          <a:p>
            <a:pPr marL="0" lvl="0" indent="0" algn="l" rtl="0">
              <a:spcBef>
                <a:spcPts val="1600"/>
              </a:spcBef>
              <a:spcAft>
                <a:spcPts val="1600"/>
              </a:spcAft>
              <a:buNone/>
            </a:pPr>
            <a:endParaRPr/>
          </a:p>
        </p:txBody>
      </p:sp>
      <p:pic>
        <p:nvPicPr>
          <p:cNvPr id="275" name="Google Shape;275;p43" descr="File:Animal Cell.svg"/>
          <p:cNvPicPr preferRelativeResize="0"/>
          <p:nvPr/>
        </p:nvPicPr>
        <p:blipFill>
          <a:blip r:embed="rId3">
            <a:alphaModFix/>
          </a:blip>
          <a:stretch>
            <a:fillRect/>
          </a:stretch>
        </p:blipFill>
        <p:spPr>
          <a:xfrm>
            <a:off x="1256425" y="2604000"/>
            <a:ext cx="6517026" cy="2380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cells?</a:t>
            </a:r>
            <a:endParaRPr/>
          </a:p>
        </p:txBody>
      </p:sp>
      <p:sp>
        <p:nvSpPr>
          <p:cNvPr id="164" name="Google Shape;164;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Cells are the basic units of life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All living organisms have cells - whether it is one or a million </a:t>
            </a:r>
            <a:endParaRPr sz="2400">
              <a:solidFill>
                <a:srgbClr val="000000"/>
              </a:solidFill>
            </a:endParaRPr>
          </a:p>
          <a:p>
            <a:pPr marL="0" lvl="0" indent="0" algn="l" rtl="0">
              <a:spcBef>
                <a:spcPts val="1600"/>
              </a:spcBef>
              <a:spcAft>
                <a:spcPts val="1600"/>
              </a:spcAft>
              <a:buNone/>
            </a:pPr>
            <a:endParaRPr/>
          </a:p>
        </p:txBody>
      </p:sp>
      <p:pic>
        <p:nvPicPr>
          <p:cNvPr id="165" name="Google Shape;165;p26" descr="File:Cell culture (HeLa cells) ..."/>
          <p:cNvPicPr preferRelativeResize="0"/>
          <p:nvPr/>
        </p:nvPicPr>
        <p:blipFill>
          <a:blip r:embed="rId3">
            <a:alphaModFix/>
          </a:blip>
          <a:stretch>
            <a:fillRect/>
          </a:stretch>
        </p:blipFill>
        <p:spPr>
          <a:xfrm>
            <a:off x="4505703" y="2272800"/>
            <a:ext cx="4154523" cy="2659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Nucleus</a:t>
            </a:r>
            <a:endParaRPr/>
          </a:p>
        </p:txBody>
      </p:sp>
      <p:sp>
        <p:nvSpPr>
          <p:cNvPr id="281" name="Google Shape;281;p44"/>
          <p:cNvSpPr txBox="1">
            <a:spLocks noGrp="1"/>
          </p:cNvSpPr>
          <p:nvPr>
            <p:ph type="body" idx="1"/>
          </p:nvPr>
        </p:nvSpPr>
        <p:spPr>
          <a:xfrm>
            <a:off x="123625" y="1253800"/>
            <a:ext cx="3350700" cy="364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Helps control cell activities </a:t>
            </a:r>
            <a:endParaRPr sz="1800">
              <a:solidFill>
                <a:srgbClr val="000000"/>
              </a:solidFill>
            </a:endParaRPr>
          </a:p>
          <a:p>
            <a:pPr marL="0" lvl="0" indent="0" algn="l" rtl="0">
              <a:spcBef>
                <a:spcPts val="1600"/>
              </a:spcBef>
              <a:spcAft>
                <a:spcPts val="0"/>
              </a:spcAft>
              <a:buNone/>
            </a:pPr>
            <a:r>
              <a:rPr lang="en" sz="1800">
                <a:solidFill>
                  <a:srgbClr val="000000"/>
                </a:solidFill>
              </a:rPr>
              <a:t>“Cell headquarters”</a:t>
            </a:r>
            <a:endParaRPr sz="1800">
              <a:solidFill>
                <a:srgbClr val="000000"/>
              </a:solidFill>
            </a:endParaRPr>
          </a:p>
          <a:p>
            <a:pPr marL="0" lvl="0" indent="0" algn="l" rtl="0">
              <a:spcBef>
                <a:spcPts val="1600"/>
              </a:spcBef>
              <a:spcAft>
                <a:spcPts val="0"/>
              </a:spcAft>
              <a:buNone/>
            </a:pPr>
            <a:r>
              <a:rPr lang="en" sz="1800">
                <a:solidFill>
                  <a:srgbClr val="000000"/>
                </a:solidFill>
              </a:rPr>
              <a:t>Contains DNA (chromatin)</a:t>
            </a:r>
            <a:endParaRPr sz="1800">
              <a:solidFill>
                <a:srgbClr val="000000"/>
              </a:solidFill>
            </a:endParaRPr>
          </a:p>
          <a:p>
            <a:pPr marL="0" lvl="0" indent="0" algn="l" rtl="0">
              <a:spcBef>
                <a:spcPts val="1600"/>
              </a:spcBef>
              <a:spcAft>
                <a:spcPts val="0"/>
              </a:spcAft>
              <a:buNone/>
            </a:pPr>
            <a:r>
              <a:rPr lang="en" sz="1800">
                <a:solidFill>
                  <a:srgbClr val="000000"/>
                </a:solidFill>
              </a:rPr>
              <a:t>Surrounded by the nuclear envelope</a:t>
            </a:r>
            <a:endParaRPr sz="1800">
              <a:solidFill>
                <a:srgbClr val="000000"/>
              </a:solidFill>
            </a:endParaRPr>
          </a:p>
          <a:p>
            <a:pPr marL="0" lvl="0" indent="0" algn="l" rtl="0">
              <a:spcBef>
                <a:spcPts val="1600"/>
              </a:spcBef>
              <a:spcAft>
                <a:spcPts val="0"/>
              </a:spcAft>
              <a:buNone/>
            </a:pPr>
            <a:r>
              <a:rPr lang="en" sz="1800">
                <a:solidFill>
                  <a:srgbClr val="000000"/>
                </a:solidFill>
              </a:rPr>
              <a:t>Separates genetic material from rest of cell (contained)</a:t>
            </a:r>
            <a:endParaRPr sz="1800">
              <a:solidFill>
                <a:srgbClr val="000000"/>
              </a:solidFill>
            </a:endParaRPr>
          </a:p>
          <a:p>
            <a:pPr marL="0" lvl="0" indent="0" algn="l" rtl="0">
              <a:spcBef>
                <a:spcPts val="1600"/>
              </a:spcBef>
              <a:spcAft>
                <a:spcPts val="0"/>
              </a:spcAft>
              <a:buNone/>
            </a:pPr>
            <a:endParaRPr sz="1800"/>
          </a:p>
          <a:p>
            <a:pPr marL="0" lvl="0" indent="0" algn="l" rtl="0">
              <a:spcBef>
                <a:spcPts val="1600"/>
              </a:spcBef>
              <a:spcAft>
                <a:spcPts val="1600"/>
              </a:spcAft>
              <a:buNone/>
            </a:pPr>
            <a:endParaRPr sz="1800"/>
          </a:p>
        </p:txBody>
      </p:sp>
      <p:pic>
        <p:nvPicPr>
          <p:cNvPr id="282" name="Google Shape;282;p44" descr="File:0318 Nucleus.jpg"/>
          <p:cNvPicPr preferRelativeResize="0"/>
          <p:nvPr/>
        </p:nvPicPr>
        <p:blipFill>
          <a:blip r:embed="rId3">
            <a:alphaModFix/>
          </a:blip>
          <a:stretch>
            <a:fillRect/>
          </a:stretch>
        </p:blipFill>
        <p:spPr>
          <a:xfrm>
            <a:off x="3412525" y="445025"/>
            <a:ext cx="5657675" cy="41172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Cytoplasm</a:t>
            </a:r>
            <a:endParaRPr/>
          </a:p>
        </p:txBody>
      </p:sp>
      <p:sp>
        <p:nvSpPr>
          <p:cNvPr id="288" name="Google Shape;288;p45"/>
          <p:cNvSpPr txBox="1">
            <a:spLocks noGrp="1"/>
          </p:cNvSpPr>
          <p:nvPr>
            <p:ph type="body" idx="1"/>
          </p:nvPr>
        </p:nvSpPr>
        <p:spPr>
          <a:xfrm>
            <a:off x="311700" y="1266325"/>
            <a:ext cx="42384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solidFill>
                  <a:srgbClr val="000000"/>
                </a:solidFill>
              </a:rPr>
              <a:t>Cytoplasm - the portion of the cell outside of the nucleus </a:t>
            </a:r>
            <a:endParaRPr>
              <a:solidFill>
                <a:srgbClr val="000000"/>
              </a:solidFill>
            </a:endParaRPr>
          </a:p>
          <a:p>
            <a:pPr marL="0" lvl="0" indent="0" algn="l" rtl="0">
              <a:spcBef>
                <a:spcPts val="1600"/>
              </a:spcBef>
              <a:spcAft>
                <a:spcPts val="0"/>
              </a:spcAft>
              <a:buNone/>
            </a:pPr>
            <a:r>
              <a:rPr lang="en">
                <a:solidFill>
                  <a:srgbClr val="000000"/>
                </a:solidFill>
              </a:rPr>
              <a:t>Jelly-like substance that fills the cell</a:t>
            </a:r>
            <a:endParaRPr>
              <a:solidFill>
                <a:srgbClr val="000000"/>
              </a:solidFill>
            </a:endParaRPr>
          </a:p>
          <a:p>
            <a:pPr marL="0" lvl="0" indent="0" algn="l" rtl="0">
              <a:spcBef>
                <a:spcPts val="1600"/>
              </a:spcBef>
              <a:spcAft>
                <a:spcPts val="1600"/>
              </a:spcAft>
              <a:buNone/>
            </a:pPr>
            <a:r>
              <a:rPr lang="en">
                <a:solidFill>
                  <a:srgbClr val="000000"/>
                </a:solidFill>
              </a:rPr>
              <a:t>All cells have a cytoplasm</a:t>
            </a:r>
            <a:endParaRPr>
              <a:solidFill>
                <a:srgbClr val="000000"/>
              </a:solidFill>
            </a:endParaRPr>
          </a:p>
        </p:txBody>
      </p:sp>
      <p:pic>
        <p:nvPicPr>
          <p:cNvPr id="289" name="Google Shape;289;p45" descr="File:Eukaryotic Cell (animal). ..."/>
          <p:cNvPicPr preferRelativeResize="0"/>
          <p:nvPr/>
        </p:nvPicPr>
        <p:blipFill>
          <a:blip r:embed="rId3">
            <a:alphaModFix/>
          </a:blip>
          <a:stretch>
            <a:fillRect/>
          </a:stretch>
        </p:blipFill>
        <p:spPr>
          <a:xfrm>
            <a:off x="4179100" y="272000"/>
            <a:ext cx="4807751" cy="4344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Mitochondria </a:t>
            </a:r>
            <a:endParaRPr/>
          </a:p>
        </p:txBody>
      </p:sp>
      <p:sp>
        <p:nvSpPr>
          <p:cNvPr id="295" name="Google Shape;295;p46"/>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000000"/>
              </a:solidFill>
            </a:endParaRPr>
          </a:p>
          <a:p>
            <a:pPr marL="0" lvl="0" indent="0" algn="l" rtl="0">
              <a:spcBef>
                <a:spcPts val="1600"/>
              </a:spcBef>
              <a:spcAft>
                <a:spcPts val="0"/>
              </a:spcAft>
              <a:buNone/>
            </a:pPr>
            <a:r>
              <a:rPr lang="en" sz="1800">
                <a:solidFill>
                  <a:srgbClr val="000000"/>
                </a:solidFill>
              </a:rPr>
              <a:t>Creates energy (ATP) for the cell</a:t>
            </a:r>
            <a:endParaRPr sz="1800">
              <a:solidFill>
                <a:srgbClr val="000000"/>
              </a:solidFill>
            </a:endParaRPr>
          </a:p>
          <a:p>
            <a:pPr marL="0" lvl="0" indent="0" algn="l" rtl="0">
              <a:spcBef>
                <a:spcPts val="1600"/>
              </a:spcBef>
              <a:spcAft>
                <a:spcPts val="0"/>
              </a:spcAft>
              <a:buNone/>
            </a:pPr>
            <a:r>
              <a:rPr lang="en" sz="1800">
                <a:solidFill>
                  <a:srgbClr val="000000"/>
                </a:solidFill>
              </a:rPr>
              <a:t>The “powerhouse” of the cell</a:t>
            </a:r>
            <a:endParaRPr sz="1800">
              <a:solidFill>
                <a:srgbClr val="000000"/>
              </a:solidFill>
            </a:endParaRPr>
          </a:p>
          <a:p>
            <a:pPr marL="0" lvl="0" indent="0" algn="l" rtl="0">
              <a:spcBef>
                <a:spcPts val="1600"/>
              </a:spcBef>
              <a:spcAft>
                <a:spcPts val="0"/>
              </a:spcAft>
              <a:buNone/>
            </a:pPr>
            <a:r>
              <a:rPr lang="en" sz="1800">
                <a:solidFill>
                  <a:srgbClr val="000000"/>
                </a:solidFill>
              </a:rPr>
              <a:t>Folded inner membrane to increase surface area for energy production during cellular respiration </a:t>
            </a:r>
            <a:endParaRPr sz="1800">
              <a:solidFill>
                <a:srgbClr val="000000"/>
              </a:solidFill>
            </a:endParaRPr>
          </a:p>
          <a:p>
            <a:pPr marL="0" lvl="0" indent="0" algn="l" rtl="0">
              <a:spcBef>
                <a:spcPts val="1600"/>
              </a:spcBef>
              <a:spcAft>
                <a:spcPts val="1600"/>
              </a:spcAft>
              <a:buNone/>
            </a:pPr>
            <a:endParaRPr/>
          </a:p>
        </p:txBody>
      </p:sp>
      <p:pic>
        <p:nvPicPr>
          <p:cNvPr id="296" name="Google Shape;296;p46" descr="Mitochondrion mini.svg"/>
          <p:cNvPicPr preferRelativeResize="0"/>
          <p:nvPr/>
        </p:nvPicPr>
        <p:blipFill>
          <a:blip r:embed="rId3">
            <a:alphaModFix/>
          </a:blip>
          <a:stretch>
            <a:fillRect/>
          </a:stretch>
        </p:blipFill>
        <p:spPr>
          <a:xfrm>
            <a:off x="4422750" y="1247375"/>
            <a:ext cx="4409550" cy="3340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Ribosomes</a:t>
            </a:r>
            <a:endParaRPr/>
          </a:p>
        </p:txBody>
      </p:sp>
      <p:sp>
        <p:nvSpPr>
          <p:cNvPr id="302" name="Google Shape;302;p4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0" lvl="0" indent="0" algn="l" rtl="0">
              <a:spcBef>
                <a:spcPts val="1600"/>
              </a:spcBef>
              <a:spcAft>
                <a:spcPts val="0"/>
              </a:spcAft>
              <a:buNone/>
            </a:pPr>
            <a:r>
              <a:rPr lang="en" sz="1800">
                <a:solidFill>
                  <a:srgbClr val="000000"/>
                </a:solidFill>
              </a:rPr>
              <a:t>Made up of RNA and protein</a:t>
            </a:r>
            <a:endParaRPr sz="1800">
              <a:solidFill>
                <a:srgbClr val="000000"/>
              </a:solidFill>
            </a:endParaRPr>
          </a:p>
          <a:p>
            <a:pPr marL="0" lvl="0" indent="0" algn="l" rtl="0">
              <a:spcBef>
                <a:spcPts val="1600"/>
              </a:spcBef>
              <a:spcAft>
                <a:spcPts val="0"/>
              </a:spcAft>
              <a:buNone/>
            </a:pPr>
            <a:r>
              <a:rPr lang="en" sz="1800">
                <a:solidFill>
                  <a:srgbClr val="000000"/>
                </a:solidFill>
              </a:rPr>
              <a:t>Synthesizes proteins for the cell</a:t>
            </a:r>
            <a:endParaRPr sz="1800">
              <a:solidFill>
                <a:srgbClr val="000000"/>
              </a:solidFill>
            </a:endParaRPr>
          </a:p>
          <a:p>
            <a:pPr marL="0" lvl="0" indent="0" algn="l" rtl="0">
              <a:spcBef>
                <a:spcPts val="1600"/>
              </a:spcBef>
              <a:spcAft>
                <a:spcPts val="1600"/>
              </a:spcAft>
              <a:buNone/>
            </a:pPr>
            <a:r>
              <a:rPr lang="en" sz="1800">
                <a:solidFill>
                  <a:srgbClr val="000000"/>
                </a:solidFill>
              </a:rPr>
              <a:t>Protein-making “factory”</a:t>
            </a:r>
            <a:endParaRPr sz="1800">
              <a:solidFill>
                <a:srgbClr val="000000"/>
              </a:solidFill>
            </a:endParaRPr>
          </a:p>
        </p:txBody>
      </p:sp>
      <p:sp>
        <p:nvSpPr>
          <p:cNvPr id="303" name="Google Shape;303;p4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04" name="Google Shape;304;p47" descr="File:Cell parts.png"/>
          <p:cNvPicPr preferRelativeResize="0"/>
          <p:nvPr/>
        </p:nvPicPr>
        <p:blipFill>
          <a:blip r:embed="rId3">
            <a:alphaModFix/>
          </a:blip>
          <a:stretch>
            <a:fillRect/>
          </a:stretch>
        </p:blipFill>
        <p:spPr>
          <a:xfrm>
            <a:off x="4311600" y="570233"/>
            <a:ext cx="4686300" cy="4003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Centrioles</a:t>
            </a:r>
            <a:endParaRPr/>
          </a:p>
        </p:txBody>
      </p:sp>
      <p:sp>
        <p:nvSpPr>
          <p:cNvPr id="310" name="Google Shape;310;p48"/>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Help separate the chromosomes during cell division </a:t>
            </a:r>
            <a:endParaRPr sz="1800">
              <a:solidFill>
                <a:srgbClr val="000000"/>
              </a:solidFill>
            </a:endParaRPr>
          </a:p>
          <a:p>
            <a:pPr marL="0" lvl="0" indent="0" algn="l" rtl="0">
              <a:spcBef>
                <a:spcPts val="1600"/>
              </a:spcBef>
              <a:spcAft>
                <a:spcPts val="1600"/>
              </a:spcAft>
              <a:buNone/>
            </a:pPr>
            <a:r>
              <a:rPr lang="en" sz="1800">
                <a:solidFill>
                  <a:srgbClr val="000000"/>
                </a:solidFill>
              </a:rPr>
              <a:t>Not found in plants </a:t>
            </a:r>
            <a:endParaRPr sz="1800">
              <a:solidFill>
                <a:srgbClr val="000000"/>
              </a:solidFill>
            </a:endParaRPr>
          </a:p>
        </p:txBody>
      </p:sp>
      <p:sp>
        <p:nvSpPr>
          <p:cNvPr id="311" name="Google Shape;311;p48"/>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12" name="Google Shape;312;p48" descr="File:Eukaryotic Cell (animal). ..."/>
          <p:cNvPicPr preferRelativeResize="0"/>
          <p:nvPr/>
        </p:nvPicPr>
        <p:blipFill>
          <a:blip r:embed="rId3">
            <a:alphaModFix/>
          </a:blip>
          <a:stretch>
            <a:fillRect/>
          </a:stretch>
        </p:blipFill>
        <p:spPr>
          <a:xfrm>
            <a:off x="4311600" y="224600"/>
            <a:ext cx="4807751" cy="4344275"/>
          </a:xfrm>
          <a:prstGeom prst="rect">
            <a:avLst/>
          </a:prstGeom>
          <a:noFill/>
          <a:ln>
            <a:noFill/>
          </a:ln>
        </p:spPr>
      </p:pic>
      <p:pic>
        <p:nvPicPr>
          <p:cNvPr id="313" name="Google Shape;313;p48" descr="File:Blausen 0214 Centrioles. ..."/>
          <p:cNvPicPr preferRelativeResize="0"/>
          <p:nvPr/>
        </p:nvPicPr>
        <p:blipFill>
          <a:blip r:embed="rId4">
            <a:alphaModFix/>
          </a:blip>
          <a:stretch>
            <a:fillRect/>
          </a:stretch>
        </p:blipFill>
        <p:spPr>
          <a:xfrm>
            <a:off x="362901" y="2621200"/>
            <a:ext cx="3197024" cy="2237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Cell Wall</a:t>
            </a:r>
            <a:endParaRPr/>
          </a:p>
        </p:txBody>
      </p:sp>
      <p:sp>
        <p:nvSpPr>
          <p:cNvPr id="319" name="Google Shape;319;p49"/>
          <p:cNvSpPr txBox="1">
            <a:spLocks noGrp="1"/>
          </p:cNvSpPr>
          <p:nvPr>
            <p:ph type="body" idx="1"/>
          </p:nvPr>
        </p:nvSpPr>
        <p:spPr>
          <a:xfrm>
            <a:off x="311700" y="1266175"/>
            <a:ext cx="2952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0" lvl="0" indent="0" algn="l" rtl="0">
              <a:spcBef>
                <a:spcPts val="1600"/>
              </a:spcBef>
              <a:spcAft>
                <a:spcPts val="0"/>
              </a:spcAft>
              <a:buNone/>
            </a:pPr>
            <a:r>
              <a:rPr lang="en" sz="1800">
                <a:solidFill>
                  <a:srgbClr val="000000"/>
                </a:solidFill>
              </a:rPr>
              <a:t>Rigid structure used to support and protect </a:t>
            </a:r>
            <a:r>
              <a:rPr lang="en" sz="1800" b="1">
                <a:solidFill>
                  <a:srgbClr val="000000"/>
                </a:solidFill>
              </a:rPr>
              <a:t>plants</a:t>
            </a:r>
            <a:endParaRPr sz="1800" b="1">
              <a:solidFill>
                <a:srgbClr val="000000"/>
              </a:solidFill>
            </a:endParaRPr>
          </a:p>
          <a:p>
            <a:pPr marL="0" lvl="0" indent="0" algn="l" rtl="0">
              <a:spcBef>
                <a:spcPts val="1600"/>
              </a:spcBef>
              <a:spcAft>
                <a:spcPts val="1600"/>
              </a:spcAft>
              <a:buNone/>
            </a:pPr>
            <a:r>
              <a:rPr lang="en" sz="1800">
                <a:solidFill>
                  <a:srgbClr val="000000"/>
                </a:solidFill>
              </a:rPr>
              <a:t>Made of </a:t>
            </a:r>
            <a:r>
              <a:rPr lang="en" sz="1800" u="sng">
                <a:solidFill>
                  <a:srgbClr val="000000"/>
                </a:solidFill>
              </a:rPr>
              <a:t>cellulose</a:t>
            </a:r>
            <a:endParaRPr sz="1800" u="sng">
              <a:solidFill>
                <a:srgbClr val="000000"/>
              </a:solidFill>
            </a:endParaRPr>
          </a:p>
        </p:txBody>
      </p:sp>
      <p:sp>
        <p:nvSpPr>
          <p:cNvPr id="320" name="Google Shape;320;p49"/>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21" name="Google Shape;321;p49" descr="Structure of a typical plant ..."/>
          <p:cNvPicPr preferRelativeResize="0"/>
          <p:nvPr/>
        </p:nvPicPr>
        <p:blipFill>
          <a:blip r:embed="rId3">
            <a:alphaModFix/>
          </a:blip>
          <a:stretch>
            <a:fillRect/>
          </a:stretch>
        </p:blipFill>
        <p:spPr>
          <a:xfrm>
            <a:off x="3078675" y="0"/>
            <a:ext cx="5946176"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Cell Membrane</a:t>
            </a:r>
            <a:endParaRPr/>
          </a:p>
        </p:txBody>
      </p:sp>
      <p:sp>
        <p:nvSpPr>
          <p:cNvPr id="327" name="Google Shape;327;p50"/>
          <p:cNvSpPr txBox="1">
            <a:spLocks noGrp="1"/>
          </p:cNvSpPr>
          <p:nvPr>
            <p:ph type="body" idx="1"/>
          </p:nvPr>
        </p:nvSpPr>
        <p:spPr>
          <a:xfrm>
            <a:off x="311700" y="1266175"/>
            <a:ext cx="29772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rgbClr val="000000"/>
                </a:solidFill>
              </a:rPr>
              <a:t>Lipid Bilayer</a:t>
            </a:r>
            <a:r>
              <a:rPr lang="en" sz="1800">
                <a:solidFill>
                  <a:srgbClr val="000000"/>
                </a:solidFill>
              </a:rPr>
              <a:t> (2 layers of lipids </a:t>
            </a:r>
            <a:r>
              <a:rPr lang="en" sz="1800" i="1">
                <a:solidFill>
                  <a:srgbClr val="000000"/>
                </a:solidFill>
              </a:rPr>
              <a:t>→ phospholipids!</a:t>
            </a:r>
            <a:r>
              <a:rPr lang="en" sz="1800">
                <a:solidFill>
                  <a:srgbClr val="000000"/>
                </a:solidFill>
              </a:rPr>
              <a:t>) that surrounds the cell and controls what enters and leaves</a:t>
            </a:r>
            <a:endParaRPr sz="1800">
              <a:solidFill>
                <a:srgbClr val="000000"/>
              </a:solidFill>
            </a:endParaRPr>
          </a:p>
          <a:p>
            <a:pPr marL="0" lvl="0" indent="0" algn="l" rtl="0">
              <a:spcBef>
                <a:spcPts val="1600"/>
              </a:spcBef>
              <a:spcAft>
                <a:spcPts val="0"/>
              </a:spcAft>
              <a:buNone/>
            </a:pPr>
            <a:r>
              <a:rPr lang="en" sz="1800">
                <a:solidFill>
                  <a:srgbClr val="000000"/>
                </a:solidFill>
              </a:rPr>
              <a:t>Maintains homeostasis </a:t>
            </a:r>
            <a:endParaRPr sz="1800">
              <a:solidFill>
                <a:srgbClr val="000000"/>
              </a:solidFill>
            </a:endParaRPr>
          </a:p>
          <a:p>
            <a:pPr marL="0" lvl="0" indent="0" algn="l" rtl="0">
              <a:spcBef>
                <a:spcPts val="1600"/>
              </a:spcBef>
              <a:spcAft>
                <a:spcPts val="1600"/>
              </a:spcAft>
              <a:buNone/>
            </a:pPr>
            <a:r>
              <a:rPr lang="en" sz="1800">
                <a:solidFill>
                  <a:srgbClr val="000000"/>
                </a:solidFill>
              </a:rPr>
              <a:t>All cells have cell membranes</a:t>
            </a:r>
            <a:endParaRPr sz="1800">
              <a:solidFill>
                <a:srgbClr val="000000"/>
              </a:solidFill>
            </a:endParaRPr>
          </a:p>
        </p:txBody>
      </p:sp>
      <p:pic>
        <p:nvPicPr>
          <p:cNvPr id="328" name="Google Shape;328;p50" descr="A eukaryotic cell (left) and a ..."/>
          <p:cNvPicPr preferRelativeResize="0"/>
          <p:nvPr/>
        </p:nvPicPr>
        <p:blipFill>
          <a:blip r:embed="rId3">
            <a:alphaModFix/>
          </a:blip>
          <a:stretch>
            <a:fillRect/>
          </a:stretch>
        </p:blipFill>
        <p:spPr>
          <a:xfrm>
            <a:off x="4110425" y="178225"/>
            <a:ext cx="4495075" cy="3161100"/>
          </a:xfrm>
          <a:prstGeom prst="rect">
            <a:avLst/>
          </a:prstGeom>
          <a:noFill/>
          <a:ln>
            <a:noFill/>
          </a:ln>
        </p:spPr>
      </p:pic>
      <p:pic>
        <p:nvPicPr>
          <p:cNvPr id="329" name="Google Shape;329;p50" descr="Open ..."/>
          <p:cNvPicPr preferRelativeResize="0"/>
          <p:nvPr/>
        </p:nvPicPr>
        <p:blipFill>
          <a:blip r:embed="rId4">
            <a:alphaModFix/>
          </a:blip>
          <a:stretch>
            <a:fillRect/>
          </a:stretch>
        </p:blipFill>
        <p:spPr>
          <a:xfrm>
            <a:off x="2453150" y="3449599"/>
            <a:ext cx="3790800" cy="1559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Vacuole</a:t>
            </a:r>
            <a:endParaRPr/>
          </a:p>
        </p:txBody>
      </p:sp>
      <p:sp>
        <p:nvSpPr>
          <p:cNvPr id="335" name="Google Shape;335;p51"/>
          <p:cNvSpPr txBox="1">
            <a:spLocks noGrp="1"/>
          </p:cNvSpPr>
          <p:nvPr>
            <p:ph type="body" idx="1"/>
          </p:nvPr>
        </p:nvSpPr>
        <p:spPr>
          <a:xfrm>
            <a:off x="311700" y="1266175"/>
            <a:ext cx="32988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Membrane bound sac that stores food, water, and waste</a:t>
            </a:r>
            <a:endParaRPr sz="1800">
              <a:solidFill>
                <a:srgbClr val="000000"/>
              </a:solidFill>
            </a:endParaRPr>
          </a:p>
          <a:p>
            <a:pPr marL="0" lvl="0" indent="0" algn="l" rtl="0">
              <a:spcBef>
                <a:spcPts val="1600"/>
              </a:spcBef>
              <a:spcAft>
                <a:spcPts val="0"/>
              </a:spcAft>
              <a:buNone/>
            </a:pPr>
            <a:r>
              <a:rPr lang="en" sz="1800">
                <a:solidFill>
                  <a:srgbClr val="000000"/>
                </a:solidFill>
              </a:rPr>
              <a:t>One large central vacuole in plants</a:t>
            </a:r>
            <a:endParaRPr sz="1800">
              <a:solidFill>
                <a:srgbClr val="000000"/>
              </a:solidFill>
            </a:endParaRPr>
          </a:p>
          <a:p>
            <a:pPr marL="0" lvl="0" indent="0" algn="l" rtl="0">
              <a:spcBef>
                <a:spcPts val="1600"/>
              </a:spcBef>
              <a:spcAft>
                <a:spcPts val="1600"/>
              </a:spcAft>
              <a:buNone/>
            </a:pPr>
            <a:r>
              <a:rPr lang="en" sz="1800">
                <a:solidFill>
                  <a:srgbClr val="000000"/>
                </a:solidFill>
              </a:rPr>
              <a:t>Animals have small vacuoles</a:t>
            </a:r>
            <a:endParaRPr sz="1800">
              <a:solidFill>
                <a:srgbClr val="000000"/>
              </a:solidFill>
            </a:endParaRPr>
          </a:p>
        </p:txBody>
      </p:sp>
      <p:pic>
        <p:nvPicPr>
          <p:cNvPr id="336" name="Google Shape;336;p51" descr="Animal cell structur"/>
          <p:cNvPicPr preferRelativeResize="0"/>
          <p:nvPr/>
        </p:nvPicPr>
        <p:blipFill>
          <a:blip r:embed="rId3">
            <a:alphaModFix/>
          </a:blip>
          <a:stretch>
            <a:fillRect/>
          </a:stretch>
        </p:blipFill>
        <p:spPr>
          <a:xfrm>
            <a:off x="3163075" y="321450"/>
            <a:ext cx="5980924" cy="46118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Chloroplast</a:t>
            </a:r>
            <a:endParaRPr/>
          </a:p>
        </p:txBody>
      </p:sp>
      <p:sp>
        <p:nvSpPr>
          <p:cNvPr id="342" name="Google Shape;342;p5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In </a:t>
            </a:r>
            <a:r>
              <a:rPr lang="en" sz="1800" b="1">
                <a:solidFill>
                  <a:srgbClr val="000000"/>
                </a:solidFill>
              </a:rPr>
              <a:t>plant</a:t>
            </a:r>
            <a:r>
              <a:rPr lang="en" sz="1800">
                <a:solidFill>
                  <a:srgbClr val="000000"/>
                </a:solidFill>
              </a:rPr>
              <a:t> cells</a:t>
            </a:r>
            <a:endParaRPr sz="1800">
              <a:solidFill>
                <a:srgbClr val="000000"/>
              </a:solidFill>
            </a:endParaRPr>
          </a:p>
          <a:p>
            <a:pPr marL="0" lvl="0" indent="0" algn="l" rtl="0">
              <a:spcBef>
                <a:spcPts val="1600"/>
              </a:spcBef>
              <a:spcAft>
                <a:spcPts val="0"/>
              </a:spcAft>
              <a:buNone/>
            </a:pPr>
            <a:r>
              <a:rPr lang="en" sz="1800">
                <a:solidFill>
                  <a:srgbClr val="000000"/>
                </a:solidFill>
              </a:rPr>
              <a:t>Produces food (glucose) for the cell through photosynthesis </a:t>
            </a:r>
            <a:endParaRPr sz="1800">
              <a:solidFill>
                <a:srgbClr val="000000"/>
              </a:solidFill>
            </a:endParaRPr>
          </a:p>
          <a:p>
            <a:pPr marL="0" lvl="0" indent="0" algn="l" rtl="0">
              <a:spcBef>
                <a:spcPts val="1600"/>
              </a:spcBef>
              <a:spcAft>
                <a:spcPts val="0"/>
              </a:spcAft>
              <a:buNone/>
            </a:pPr>
            <a:r>
              <a:rPr lang="en" sz="1800">
                <a:solidFill>
                  <a:srgbClr val="000000"/>
                </a:solidFill>
              </a:rPr>
              <a:t>Green in color due to chlorophyll in the chloroplast</a:t>
            </a:r>
            <a:endParaRPr sz="1800">
              <a:solidFill>
                <a:srgbClr val="000000"/>
              </a:solidFill>
            </a:endParaRPr>
          </a:p>
          <a:p>
            <a:pPr marL="0" lvl="0" indent="0" algn="l" rtl="0">
              <a:spcBef>
                <a:spcPts val="1600"/>
              </a:spcBef>
              <a:spcAft>
                <a:spcPts val="1600"/>
              </a:spcAft>
              <a:buNone/>
            </a:pPr>
            <a:endParaRPr sz="1800"/>
          </a:p>
        </p:txBody>
      </p:sp>
      <p:pic>
        <p:nvPicPr>
          <p:cNvPr id="343" name="Google Shape;343;p52" descr="Open ..."/>
          <p:cNvPicPr preferRelativeResize="0"/>
          <p:nvPr/>
        </p:nvPicPr>
        <p:blipFill>
          <a:blip r:embed="rId3">
            <a:alphaModFix/>
          </a:blip>
          <a:stretch>
            <a:fillRect/>
          </a:stretch>
        </p:blipFill>
        <p:spPr>
          <a:xfrm>
            <a:off x="4810200" y="445025"/>
            <a:ext cx="3880290" cy="3686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Lysosome</a:t>
            </a:r>
            <a:endParaRPr/>
          </a:p>
        </p:txBody>
      </p:sp>
      <p:sp>
        <p:nvSpPr>
          <p:cNvPr id="349" name="Google Shape;349;p53"/>
          <p:cNvSpPr txBox="1">
            <a:spLocks noGrp="1"/>
          </p:cNvSpPr>
          <p:nvPr>
            <p:ph type="body" idx="1"/>
          </p:nvPr>
        </p:nvSpPr>
        <p:spPr>
          <a:xfrm>
            <a:off x="311700" y="1266175"/>
            <a:ext cx="34224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Digest old cells or cell parts</a:t>
            </a:r>
            <a:endParaRPr sz="1800">
              <a:solidFill>
                <a:srgbClr val="000000"/>
              </a:solidFill>
            </a:endParaRPr>
          </a:p>
          <a:p>
            <a:pPr marL="0" lvl="0" indent="0" algn="l" rtl="0">
              <a:spcBef>
                <a:spcPts val="1600"/>
              </a:spcBef>
              <a:spcAft>
                <a:spcPts val="0"/>
              </a:spcAft>
              <a:buNone/>
            </a:pPr>
            <a:r>
              <a:rPr lang="en" sz="1800">
                <a:solidFill>
                  <a:srgbClr val="000000"/>
                </a:solidFill>
              </a:rPr>
              <a:t>Contains </a:t>
            </a:r>
            <a:r>
              <a:rPr lang="en" sz="1800" u="sng">
                <a:solidFill>
                  <a:srgbClr val="000000"/>
                </a:solidFill>
              </a:rPr>
              <a:t>enzymes</a:t>
            </a:r>
            <a:r>
              <a:rPr lang="en" sz="1800">
                <a:solidFill>
                  <a:srgbClr val="000000"/>
                </a:solidFill>
              </a:rPr>
              <a:t> to break down materials </a:t>
            </a:r>
            <a:endParaRPr sz="1800">
              <a:solidFill>
                <a:srgbClr val="000000"/>
              </a:solidFill>
            </a:endParaRPr>
          </a:p>
          <a:p>
            <a:pPr marL="0" lvl="0" indent="0" algn="l" rtl="0">
              <a:spcBef>
                <a:spcPts val="1600"/>
              </a:spcBef>
              <a:spcAft>
                <a:spcPts val="1600"/>
              </a:spcAft>
              <a:buNone/>
            </a:pPr>
            <a:r>
              <a:rPr lang="en" sz="1800">
                <a:solidFill>
                  <a:srgbClr val="000000"/>
                </a:solidFill>
              </a:rPr>
              <a:t>Found in animal cells </a:t>
            </a:r>
            <a:endParaRPr sz="1800">
              <a:solidFill>
                <a:srgbClr val="000000"/>
              </a:solidFill>
            </a:endParaRPr>
          </a:p>
        </p:txBody>
      </p:sp>
      <p:pic>
        <p:nvPicPr>
          <p:cNvPr id="350" name="Google Shape;350;p53" descr="File:Eukaryotic Cell (animal). ..."/>
          <p:cNvPicPr preferRelativeResize="0"/>
          <p:nvPr/>
        </p:nvPicPr>
        <p:blipFill>
          <a:blip r:embed="rId3">
            <a:alphaModFix/>
          </a:blip>
          <a:stretch>
            <a:fillRect/>
          </a:stretch>
        </p:blipFill>
        <p:spPr>
          <a:xfrm>
            <a:off x="3882350" y="527225"/>
            <a:ext cx="5104501" cy="4089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study cells?</a:t>
            </a:r>
            <a:endParaRPr/>
          </a:p>
        </p:txBody>
      </p:sp>
      <p:sp>
        <p:nvSpPr>
          <p:cNvPr id="171" name="Google Shape;171;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000000"/>
                </a:solidFill>
              </a:rPr>
              <a:t>The compound light microscope!</a:t>
            </a:r>
            <a:endParaRPr sz="2400">
              <a:solidFill>
                <a:srgbClr val="000000"/>
              </a:solidFill>
            </a:endParaRPr>
          </a:p>
        </p:txBody>
      </p:sp>
      <p:pic>
        <p:nvPicPr>
          <p:cNvPr id="172" name="Google Shape;172;p27" descr="File:Olympus CH2 microscope 1. ..."/>
          <p:cNvPicPr preferRelativeResize="0"/>
          <p:nvPr/>
        </p:nvPicPr>
        <p:blipFill>
          <a:blip r:embed="rId3">
            <a:alphaModFix/>
          </a:blip>
          <a:stretch>
            <a:fillRect/>
          </a:stretch>
        </p:blipFill>
        <p:spPr>
          <a:xfrm>
            <a:off x="5276549" y="346325"/>
            <a:ext cx="3555748" cy="4621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to Cells video</a:t>
            </a:r>
            <a:endParaRPr/>
          </a:p>
        </p:txBody>
      </p:sp>
      <p:sp>
        <p:nvSpPr>
          <p:cNvPr id="356" name="Google Shape;356;p54"/>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u="sng">
                <a:solidFill>
                  <a:schemeClr val="hlink"/>
                </a:solidFill>
                <a:hlinkClick r:id="rId3"/>
              </a:rPr>
              <a:t>Video</a:t>
            </a:r>
            <a:r>
              <a:rPr lang="en" sz="2400" u="sng">
                <a:solidFill>
                  <a:schemeClr val="hlink"/>
                </a:solidFill>
                <a:hlinkClick r:id="rId3"/>
              </a:rPr>
              <a:t> </a:t>
            </a:r>
            <a:r>
              <a:rPr lang="en"/>
              <a:t/>
            </a:r>
            <a:br>
              <a:rPr lang="en"/>
            </a:b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Animal vs Plant Cells </a:t>
            </a:r>
            <a:endParaRPr/>
          </a:p>
        </p:txBody>
      </p:sp>
      <p:sp>
        <p:nvSpPr>
          <p:cNvPr id="362" name="Google Shape;362;p55"/>
          <p:cNvSpPr/>
          <p:nvPr/>
        </p:nvSpPr>
        <p:spPr>
          <a:xfrm>
            <a:off x="803675" y="1261150"/>
            <a:ext cx="4018200" cy="344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5"/>
          <p:cNvSpPr/>
          <p:nvPr/>
        </p:nvSpPr>
        <p:spPr>
          <a:xfrm>
            <a:off x="3738025" y="1261150"/>
            <a:ext cx="4018200" cy="344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Animal vs Plant Cells </a:t>
            </a:r>
            <a:endParaRPr/>
          </a:p>
        </p:txBody>
      </p:sp>
      <p:sp>
        <p:nvSpPr>
          <p:cNvPr id="369" name="Google Shape;369;p56"/>
          <p:cNvSpPr/>
          <p:nvPr/>
        </p:nvSpPr>
        <p:spPr>
          <a:xfrm>
            <a:off x="1075700" y="1261150"/>
            <a:ext cx="4018200" cy="344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6"/>
          <p:cNvSpPr/>
          <p:nvPr/>
        </p:nvSpPr>
        <p:spPr>
          <a:xfrm>
            <a:off x="3453650" y="1261150"/>
            <a:ext cx="4018200" cy="3449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6"/>
          <p:cNvSpPr txBox="1"/>
          <p:nvPr/>
        </p:nvSpPr>
        <p:spPr>
          <a:xfrm>
            <a:off x="1458975" y="1656800"/>
            <a:ext cx="1994400" cy="27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Round</a:t>
            </a:r>
            <a:endParaRPr/>
          </a:p>
          <a:p>
            <a:pPr marL="457200" lvl="0" indent="-317500" algn="l" rtl="0">
              <a:spcBef>
                <a:spcPts val="0"/>
              </a:spcBef>
              <a:spcAft>
                <a:spcPts val="0"/>
              </a:spcAft>
              <a:buSzPts val="1400"/>
              <a:buChar char="●"/>
            </a:pPr>
            <a:r>
              <a:rPr lang="en"/>
              <a:t>Heterotrophs</a:t>
            </a:r>
            <a:endParaRPr/>
          </a:p>
          <a:p>
            <a:pPr marL="457200" lvl="0" indent="-317500" algn="l" rtl="0">
              <a:spcBef>
                <a:spcPts val="0"/>
              </a:spcBef>
              <a:spcAft>
                <a:spcPts val="0"/>
              </a:spcAft>
              <a:buSzPts val="1400"/>
              <a:buChar char="●"/>
            </a:pPr>
            <a:r>
              <a:rPr lang="en"/>
              <a:t>Small vacuoles</a:t>
            </a:r>
            <a:endParaRPr/>
          </a:p>
          <a:p>
            <a:pPr marL="457200" lvl="0" indent="-317500" algn="l" rtl="0">
              <a:spcBef>
                <a:spcPts val="0"/>
              </a:spcBef>
              <a:spcAft>
                <a:spcPts val="0"/>
              </a:spcAft>
              <a:buSzPts val="1400"/>
              <a:buChar char="●"/>
            </a:pPr>
            <a:r>
              <a:rPr lang="en"/>
              <a:t>Have centrioles</a:t>
            </a:r>
            <a:endParaRPr/>
          </a:p>
          <a:p>
            <a:pPr marL="457200" lvl="0" indent="-317500" algn="l" rtl="0">
              <a:spcBef>
                <a:spcPts val="0"/>
              </a:spcBef>
              <a:spcAft>
                <a:spcPts val="0"/>
              </a:spcAft>
              <a:buSzPts val="1400"/>
              <a:buChar char="●"/>
            </a:pPr>
            <a:r>
              <a:rPr lang="en"/>
              <a:t>Lysosomes</a:t>
            </a:r>
            <a:endParaRPr/>
          </a:p>
        </p:txBody>
      </p:sp>
      <p:sp>
        <p:nvSpPr>
          <p:cNvPr id="372" name="Google Shape;372;p56"/>
          <p:cNvSpPr txBox="1"/>
          <p:nvPr/>
        </p:nvSpPr>
        <p:spPr>
          <a:xfrm>
            <a:off x="5019850" y="1570250"/>
            <a:ext cx="2139000" cy="27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Box shaped</a:t>
            </a:r>
            <a:endParaRPr/>
          </a:p>
          <a:p>
            <a:pPr marL="457200" lvl="0" indent="-317500" algn="l" rtl="0">
              <a:spcBef>
                <a:spcPts val="0"/>
              </a:spcBef>
              <a:spcAft>
                <a:spcPts val="0"/>
              </a:spcAft>
              <a:buSzPts val="1400"/>
              <a:buChar char="●"/>
            </a:pPr>
            <a:r>
              <a:rPr lang="en"/>
              <a:t>Green</a:t>
            </a:r>
            <a:endParaRPr/>
          </a:p>
          <a:p>
            <a:pPr marL="457200" lvl="0" indent="-317500" algn="l" rtl="0">
              <a:spcBef>
                <a:spcPts val="0"/>
              </a:spcBef>
              <a:spcAft>
                <a:spcPts val="0"/>
              </a:spcAft>
              <a:buSzPts val="1400"/>
              <a:buChar char="●"/>
            </a:pPr>
            <a:r>
              <a:rPr lang="en"/>
              <a:t>Autotrophs</a:t>
            </a:r>
            <a:endParaRPr/>
          </a:p>
          <a:p>
            <a:pPr marL="457200" lvl="0" indent="-317500" algn="l" rtl="0">
              <a:spcBef>
                <a:spcPts val="0"/>
              </a:spcBef>
              <a:spcAft>
                <a:spcPts val="0"/>
              </a:spcAft>
              <a:buSzPts val="1400"/>
              <a:buChar char="●"/>
            </a:pPr>
            <a:r>
              <a:rPr lang="en"/>
              <a:t>Have cell walls</a:t>
            </a:r>
            <a:endParaRPr/>
          </a:p>
          <a:p>
            <a:pPr marL="457200" lvl="0" indent="-317500" algn="l" rtl="0">
              <a:spcBef>
                <a:spcPts val="0"/>
              </a:spcBef>
              <a:spcAft>
                <a:spcPts val="0"/>
              </a:spcAft>
              <a:buSzPts val="1400"/>
              <a:buChar char="●"/>
            </a:pPr>
            <a:r>
              <a:rPr lang="en"/>
              <a:t>Large vacuoles</a:t>
            </a:r>
            <a:endParaRPr/>
          </a:p>
          <a:p>
            <a:pPr marL="457200" lvl="0" indent="-317500" algn="l" rtl="0">
              <a:spcBef>
                <a:spcPts val="0"/>
              </a:spcBef>
              <a:spcAft>
                <a:spcPts val="0"/>
              </a:spcAft>
              <a:buSzPts val="1400"/>
              <a:buChar char="●"/>
            </a:pPr>
            <a:r>
              <a:rPr lang="en"/>
              <a:t>Chloroplasts</a:t>
            </a:r>
            <a:endParaRPr/>
          </a:p>
        </p:txBody>
      </p:sp>
      <p:sp>
        <p:nvSpPr>
          <p:cNvPr id="373" name="Google Shape;373;p56"/>
          <p:cNvSpPr txBox="1"/>
          <p:nvPr/>
        </p:nvSpPr>
        <p:spPr>
          <a:xfrm>
            <a:off x="3542375" y="1916450"/>
            <a:ext cx="1403400" cy="23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Eukaryotes</a:t>
            </a:r>
            <a:endParaRPr/>
          </a:p>
          <a:p>
            <a:pPr marL="0" lvl="0" indent="0" algn="l" rtl="0">
              <a:spcBef>
                <a:spcPts val="0"/>
              </a:spcBef>
              <a:spcAft>
                <a:spcPts val="0"/>
              </a:spcAft>
              <a:buNone/>
            </a:pPr>
            <a:r>
              <a:rPr lang="en"/>
              <a:t>Multicellular</a:t>
            </a:r>
            <a:endParaRPr/>
          </a:p>
          <a:p>
            <a:pPr marL="0" lvl="0" indent="0" algn="l" rtl="0">
              <a:spcBef>
                <a:spcPts val="0"/>
              </a:spcBef>
              <a:spcAft>
                <a:spcPts val="0"/>
              </a:spcAft>
              <a:buNone/>
            </a:pPr>
            <a:r>
              <a:rPr lang="en"/>
              <a:t>Cell membrane</a:t>
            </a:r>
            <a:endParaRPr/>
          </a:p>
          <a:p>
            <a:pPr marL="0" lvl="0" indent="0" algn="l" rtl="0">
              <a:spcBef>
                <a:spcPts val="0"/>
              </a:spcBef>
              <a:spcAft>
                <a:spcPts val="0"/>
              </a:spcAft>
              <a:buNone/>
            </a:pPr>
            <a:r>
              <a:rPr lang="en"/>
              <a:t>Nucleus</a:t>
            </a:r>
            <a:endParaRPr/>
          </a:p>
          <a:p>
            <a:pPr marL="0" lvl="0" indent="0" algn="l" rtl="0">
              <a:spcBef>
                <a:spcPts val="0"/>
              </a:spcBef>
              <a:spcAft>
                <a:spcPts val="0"/>
              </a:spcAft>
              <a:buNone/>
            </a:pPr>
            <a:r>
              <a:rPr lang="en"/>
              <a:t>Ribosomes</a:t>
            </a:r>
            <a:endParaRPr/>
          </a:p>
          <a:p>
            <a:pPr marL="0" lvl="0" indent="0" algn="l" rtl="0">
              <a:spcBef>
                <a:spcPts val="0"/>
              </a:spcBef>
              <a:spcAft>
                <a:spcPts val="0"/>
              </a:spcAft>
              <a:buNone/>
            </a:pPr>
            <a:r>
              <a:rPr lang="en"/>
              <a:t>Mitochondria </a:t>
            </a:r>
            <a:endParaRPr/>
          </a:p>
          <a:p>
            <a:pPr marL="0" lvl="0" indent="0" algn="l" rtl="0">
              <a:spcBef>
                <a:spcPts val="0"/>
              </a:spcBef>
              <a:spcAft>
                <a:spcPts val="0"/>
              </a:spcAft>
              <a:buNone/>
            </a:pPr>
            <a:r>
              <a:rPr lang="en"/>
              <a:t>Cytoplasm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8"/>
          <p:cNvPicPr preferRelativeResize="0"/>
          <p:nvPr/>
        </p:nvPicPr>
        <p:blipFill rotWithShape="1">
          <a:blip r:embed="rId3">
            <a:alphaModFix/>
          </a:blip>
          <a:srcRect/>
          <a:stretch/>
        </p:blipFill>
        <p:spPr>
          <a:xfrm>
            <a:off x="1814857" y="389607"/>
            <a:ext cx="5514300" cy="436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Parts of the Compound Microscope</a:t>
            </a:r>
            <a:endParaRPr/>
          </a:p>
        </p:txBody>
      </p:sp>
      <p:sp>
        <p:nvSpPr>
          <p:cNvPr id="183" name="Google Shape;183;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u="sng">
                <a:solidFill>
                  <a:srgbClr val="000000"/>
                </a:solidFill>
              </a:rPr>
              <a:t>Ocular Lens</a:t>
            </a:r>
            <a:r>
              <a:rPr lang="en" sz="2000">
                <a:solidFill>
                  <a:srgbClr val="000000"/>
                </a:solidFill>
              </a:rPr>
              <a:t> - Lens in the eyepiece (what you look through) -10X</a:t>
            </a:r>
            <a:endParaRPr sz="2000">
              <a:solidFill>
                <a:srgbClr val="000000"/>
              </a:solidFill>
            </a:endParaRPr>
          </a:p>
          <a:p>
            <a:pPr marL="457200" lvl="0" indent="-355600" algn="l" rtl="0">
              <a:spcBef>
                <a:spcPts val="0"/>
              </a:spcBef>
              <a:spcAft>
                <a:spcPts val="0"/>
              </a:spcAft>
              <a:buClr>
                <a:srgbClr val="000000"/>
              </a:buClr>
              <a:buSzPts val="2000"/>
              <a:buChar char="●"/>
            </a:pPr>
            <a:r>
              <a:rPr lang="en" sz="2000" u="sng">
                <a:solidFill>
                  <a:srgbClr val="000000"/>
                </a:solidFill>
              </a:rPr>
              <a:t>Coarse Adjustment</a:t>
            </a:r>
            <a:r>
              <a:rPr lang="en" sz="2000">
                <a:solidFill>
                  <a:srgbClr val="000000"/>
                </a:solidFill>
              </a:rPr>
              <a:t> - Used to move the stage and what you focus first </a:t>
            </a:r>
            <a:endParaRPr sz="2000">
              <a:solidFill>
                <a:srgbClr val="000000"/>
              </a:solidFill>
            </a:endParaRPr>
          </a:p>
          <a:p>
            <a:pPr marL="457200" lvl="0" indent="-355600" algn="l" rtl="0">
              <a:spcBef>
                <a:spcPts val="0"/>
              </a:spcBef>
              <a:spcAft>
                <a:spcPts val="0"/>
              </a:spcAft>
              <a:buClr>
                <a:srgbClr val="000000"/>
              </a:buClr>
              <a:buSzPts val="2000"/>
              <a:buChar char="●"/>
            </a:pPr>
            <a:r>
              <a:rPr lang="en" sz="2000" u="sng">
                <a:solidFill>
                  <a:srgbClr val="000000"/>
                </a:solidFill>
              </a:rPr>
              <a:t>Fine Adjustment</a:t>
            </a:r>
            <a:r>
              <a:rPr lang="en" sz="2000">
                <a:solidFill>
                  <a:srgbClr val="000000"/>
                </a:solidFill>
              </a:rPr>
              <a:t> - Used to focus on higher objective lenses</a:t>
            </a:r>
            <a:endParaRPr sz="2000">
              <a:solidFill>
                <a:srgbClr val="000000"/>
              </a:solidFill>
            </a:endParaRPr>
          </a:p>
          <a:p>
            <a:pPr marL="914400" lvl="1" indent="-355600" algn="l" rtl="0">
              <a:spcBef>
                <a:spcPts val="0"/>
              </a:spcBef>
              <a:spcAft>
                <a:spcPts val="0"/>
              </a:spcAft>
              <a:buClr>
                <a:srgbClr val="000000"/>
              </a:buClr>
              <a:buSzPts val="2000"/>
              <a:buChar char="○"/>
            </a:pPr>
            <a:r>
              <a:rPr lang="en" sz="2000" u="sng">
                <a:solidFill>
                  <a:srgbClr val="000000"/>
                </a:solidFill>
              </a:rPr>
              <a:t>Objective lenses</a:t>
            </a:r>
            <a:r>
              <a:rPr lang="en" sz="2000">
                <a:solidFill>
                  <a:srgbClr val="000000"/>
                </a:solidFill>
              </a:rPr>
              <a:t> - 4X, 10X, and 40X</a:t>
            </a:r>
            <a:endParaRPr sz="2000">
              <a:solidFill>
                <a:srgbClr val="000000"/>
              </a:solidFill>
            </a:endParaRPr>
          </a:p>
          <a:p>
            <a:pPr marL="457200" lvl="0" indent="-355600" algn="l" rtl="0">
              <a:spcBef>
                <a:spcPts val="0"/>
              </a:spcBef>
              <a:spcAft>
                <a:spcPts val="0"/>
              </a:spcAft>
              <a:buClr>
                <a:srgbClr val="000000"/>
              </a:buClr>
              <a:buSzPts val="2000"/>
              <a:buChar char="●"/>
            </a:pPr>
            <a:r>
              <a:rPr lang="en" sz="2000" u="sng">
                <a:solidFill>
                  <a:srgbClr val="000000"/>
                </a:solidFill>
              </a:rPr>
              <a:t>Diaphragm</a:t>
            </a:r>
            <a:r>
              <a:rPr lang="en" sz="2000">
                <a:solidFill>
                  <a:srgbClr val="000000"/>
                </a:solidFill>
              </a:rPr>
              <a:t> - Changes the amount of light that comes through the stage </a:t>
            </a:r>
            <a:endParaRPr sz="2000">
              <a:solidFill>
                <a:srgbClr val="000000"/>
              </a:solidFill>
            </a:endParaRPr>
          </a:p>
          <a:p>
            <a:pPr marL="457200" lvl="0" indent="-342900" algn="l" rtl="0">
              <a:spcBef>
                <a:spcPts val="0"/>
              </a:spcBef>
              <a:spcAft>
                <a:spcPts val="0"/>
              </a:spcAft>
              <a:buClr>
                <a:srgbClr val="000000"/>
              </a:buClr>
              <a:buSzPts val="1800"/>
              <a:buChar char="●"/>
            </a:pPr>
            <a:r>
              <a:rPr lang="en" sz="2000" u="sng">
                <a:solidFill>
                  <a:srgbClr val="000000"/>
                </a:solidFill>
              </a:rPr>
              <a:t>Total Magnification</a:t>
            </a:r>
            <a:r>
              <a:rPr lang="en" sz="2000">
                <a:solidFill>
                  <a:srgbClr val="000000"/>
                </a:solidFill>
              </a:rPr>
              <a:t> = Ocular magnification x Objective magnification</a:t>
            </a:r>
            <a:r>
              <a:rPr lang="en">
                <a:solidFill>
                  <a:srgbClr val="000000"/>
                </a:solidFill>
              </a:rPr>
              <a:t> </a:t>
            </a:r>
            <a:endParaRPr>
              <a:solidFill>
                <a:srgbClr val="000000"/>
              </a:solidFill>
            </a:endParaRPr>
          </a:p>
          <a:p>
            <a:pPr marL="45720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260550" y="234926"/>
            <a:ext cx="7600200" cy="5859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rgbClr val="3F3F3F"/>
              </a:buClr>
              <a:buFont typeface="Calibri"/>
              <a:buNone/>
            </a:pPr>
            <a:r>
              <a:rPr lang="en" sz="3600" b="0" i="0" u="none" strike="noStrike" cap="none">
                <a:solidFill>
                  <a:srgbClr val="3F3F3F"/>
                </a:solidFill>
                <a:latin typeface="Calibri"/>
                <a:ea typeface="Calibri"/>
                <a:cs typeface="Calibri"/>
                <a:sym typeface="Calibri"/>
              </a:rPr>
              <a:t>Cell History &amp; Scientists</a:t>
            </a:r>
            <a:endParaRPr/>
          </a:p>
        </p:txBody>
      </p:sp>
      <p:sp>
        <p:nvSpPr>
          <p:cNvPr id="189" name="Google Shape;189;p30"/>
          <p:cNvSpPr txBox="1">
            <a:spLocks noGrp="1"/>
          </p:cNvSpPr>
          <p:nvPr>
            <p:ph type="body" idx="1"/>
          </p:nvPr>
        </p:nvSpPr>
        <p:spPr>
          <a:xfrm>
            <a:off x="255450" y="914950"/>
            <a:ext cx="8633100" cy="3425100"/>
          </a:xfrm>
          <a:prstGeom prst="rect">
            <a:avLst/>
          </a:prstGeom>
          <a:noFill/>
          <a:ln>
            <a:noFill/>
          </a:ln>
        </p:spPr>
        <p:txBody>
          <a:bodyPr spcFirstLastPara="1" wrap="square" lIns="0" tIns="34275" rIns="0" bIns="34275" anchor="t" anchorCtr="0">
            <a:noAutofit/>
          </a:bodyPr>
          <a:lstStyle/>
          <a:p>
            <a:pPr marL="63500" marR="0" lvl="0" indent="-57150" algn="l" rtl="0">
              <a:lnSpc>
                <a:spcPct val="90000"/>
              </a:lnSpc>
              <a:spcBef>
                <a:spcPts val="0"/>
              </a:spcBef>
              <a:spcAft>
                <a:spcPts val="0"/>
              </a:spcAft>
              <a:buClr>
                <a:schemeClr val="accent1"/>
              </a:buClr>
              <a:buSzPts val="2100"/>
              <a:buFont typeface="Calibri"/>
              <a:buChar char=" "/>
            </a:pPr>
            <a:r>
              <a:rPr lang="en" sz="2100" b="1"/>
              <a:t>Anton </a:t>
            </a:r>
            <a:r>
              <a:rPr lang="en" sz="2100" b="1" i="0" u="none" strike="noStrike" cap="none">
                <a:solidFill>
                  <a:srgbClr val="3F3F3F"/>
                </a:solidFill>
                <a:latin typeface="Calibri"/>
                <a:ea typeface="Calibri"/>
                <a:cs typeface="Calibri"/>
                <a:sym typeface="Calibri"/>
              </a:rPr>
              <a:t>Von Leewenhoek - </a:t>
            </a:r>
            <a:r>
              <a:rPr lang="en" sz="2100" b="0" i="0" u="none" strike="noStrike" cap="none">
                <a:solidFill>
                  <a:srgbClr val="3F3F3F"/>
                </a:solidFill>
                <a:latin typeface="Calibri"/>
                <a:ea typeface="Calibri"/>
                <a:cs typeface="Calibri"/>
                <a:sym typeface="Calibri"/>
              </a:rPr>
              <a:t>First to see bacteria and protists through microscope (mid-1600s)</a:t>
            </a:r>
            <a:endParaRPr sz="2100" b="0" i="0" u="none" strike="noStrike" cap="none">
              <a:solidFill>
                <a:srgbClr val="3F3F3F"/>
              </a:solidFill>
              <a:latin typeface="Calibri"/>
              <a:ea typeface="Calibri"/>
              <a:cs typeface="Calibri"/>
              <a:sym typeface="Calibri"/>
            </a:endParaRPr>
          </a:p>
          <a:p>
            <a:pPr marL="63500" marR="0" lvl="0" indent="-57150" algn="l" rtl="0">
              <a:lnSpc>
                <a:spcPct val="90000"/>
              </a:lnSpc>
              <a:spcBef>
                <a:spcPts val="1100"/>
              </a:spcBef>
              <a:spcAft>
                <a:spcPts val="0"/>
              </a:spcAft>
              <a:buClr>
                <a:schemeClr val="accent1"/>
              </a:buClr>
              <a:buSzPts val="2100"/>
              <a:buFont typeface="Calibri"/>
              <a:buChar char=" "/>
            </a:pPr>
            <a:r>
              <a:rPr lang="en" sz="2100" b="1"/>
              <a:t>Robert </a:t>
            </a:r>
            <a:r>
              <a:rPr lang="en" sz="2100" b="1" i="0" u="none" strike="noStrike" cap="none">
                <a:solidFill>
                  <a:srgbClr val="3F3F3F"/>
                </a:solidFill>
                <a:latin typeface="Calibri"/>
                <a:ea typeface="Calibri"/>
                <a:cs typeface="Calibri"/>
                <a:sym typeface="Calibri"/>
              </a:rPr>
              <a:t>Hooke - </a:t>
            </a:r>
            <a:r>
              <a:rPr lang="en" sz="2100" b="0" i="0" u="none" strike="noStrike" cap="none">
                <a:solidFill>
                  <a:srgbClr val="3F3F3F"/>
                </a:solidFill>
                <a:latin typeface="Calibri"/>
                <a:ea typeface="Calibri"/>
                <a:cs typeface="Calibri"/>
                <a:sym typeface="Calibri"/>
              </a:rPr>
              <a:t>Looked at thin slices of cork (a plant material) under microscope thought little boxes (cell walls) looked like the rooms they lived in, in the monastery, so named them "cells" (mid-1600s).</a:t>
            </a:r>
            <a:endParaRPr sz="2100" b="0" i="0" u="none" strike="noStrike" cap="none">
              <a:solidFill>
                <a:srgbClr val="3F3F3F"/>
              </a:solidFill>
              <a:latin typeface="Calibri"/>
              <a:ea typeface="Calibri"/>
              <a:cs typeface="Calibri"/>
              <a:sym typeface="Calibri"/>
            </a:endParaRPr>
          </a:p>
          <a:p>
            <a:pPr marL="63500" marR="0" lvl="0" indent="-57150" algn="l" rtl="0">
              <a:lnSpc>
                <a:spcPct val="90000"/>
              </a:lnSpc>
              <a:spcBef>
                <a:spcPts val="1100"/>
              </a:spcBef>
              <a:spcAft>
                <a:spcPts val="0"/>
              </a:spcAft>
              <a:buClr>
                <a:schemeClr val="accent1"/>
              </a:buClr>
              <a:buSzPts val="2100"/>
              <a:buFont typeface="Calibri"/>
              <a:buChar char=" "/>
            </a:pPr>
            <a:r>
              <a:rPr lang="en" sz="2100" b="1"/>
              <a:t>Matthias </a:t>
            </a:r>
            <a:r>
              <a:rPr lang="en" sz="2100" b="1" i="0" u="none" strike="noStrike" cap="none">
                <a:solidFill>
                  <a:srgbClr val="3F3F3F"/>
                </a:solidFill>
                <a:latin typeface="Calibri"/>
                <a:ea typeface="Calibri"/>
                <a:cs typeface="Calibri"/>
                <a:sym typeface="Calibri"/>
              </a:rPr>
              <a:t>Schleiden - </a:t>
            </a:r>
            <a:r>
              <a:rPr lang="en" sz="2100" b="0" i="0" u="none" strike="noStrike" cap="none">
                <a:solidFill>
                  <a:srgbClr val="3F3F3F"/>
                </a:solidFill>
                <a:latin typeface="Calibri"/>
                <a:ea typeface="Calibri"/>
                <a:cs typeface="Calibri"/>
                <a:sym typeface="Calibri"/>
              </a:rPr>
              <a:t>German scientist: concluded all plants are made of cells (1838)</a:t>
            </a:r>
            <a:endParaRPr sz="2100" b="0" i="0" u="none" strike="noStrike" cap="none">
              <a:solidFill>
                <a:srgbClr val="3F3F3F"/>
              </a:solidFill>
              <a:latin typeface="Calibri"/>
              <a:ea typeface="Calibri"/>
              <a:cs typeface="Calibri"/>
              <a:sym typeface="Calibri"/>
            </a:endParaRPr>
          </a:p>
          <a:p>
            <a:pPr marL="63500" marR="0" lvl="0" indent="-57150" algn="l" rtl="0">
              <a:lnSpc>
                <a:spcPct val="90000"/>
              </a:lnSpc>
              <a:spcBef>
                <a:spcPts val="1100"/>
              </a:spcBef>
              <a:spcAft>
                <a:spcPts val="0"/>
              </a:spcAft>
              <a:buClr>
                <a:schemeClr val="accent1"/>
              </a:buClr>
              <a:buSzPts val="2100"/>
              <a:buFont typeface="Calibri"/>
              <a:buChar char=" "/>
            </a:pPr>
            <a:r>
              <a:rPr lang="en" sz="2100" b="1"/>
              <a:t>Theodor </a:t>
            </a:r>
            <a:r>
              <a:rPr lang="en" sz="2100" b="1" i="0" u="none" strike="noStrike" cap="none">
                <a:solidFill>
                  <a:srgbClr val="3F3F3F"/>
                </a:solidFill>
                <a:latin typeface="Calibri"/>
                <a:ea typeface="Calibri"/>
                <a:cs typeface="Calibri"/>
                <a:sym typeface="Calibri"/>
              </a:rPr>
              <a:t>Schwann - </a:t>
            </a:r>
            <a:r>
              <a:rPr lang="en" sz="2100" b="0" i="0" u="none" strike="noStrike" cap="none">
                <a:solidFill>
                  <a:srgbClr val="3F3F3F"/>
                </a:solidFill>
                <a:latin typeface="Calibri"/>
                <a:ea typeface="Calibri"/>
                <a:cs typeface="Calibri"/>
                <a:sym typeface="Calibri"/>
              </a:rPr>
              <a:t>German scientist: concluded all animals are made of cells (1839)</a:t>
            </a:r>
            <a:endParaRPr sz="2100" b="0" i="0" u="none" strike="noStrike" cap="none">
              <a:solidFill>
                <a:srgbClr val="3F3F3F"/>
              </a:solidFill>
              <a:latin typeface="Calibri"/>
              <a:ea typeface="Calibri"/>
              <a:cs typeface="Calibri"/>
              <a:sym typeface="Calibri"/>
            </a:endParaRPr>
          </a:p>
          <a:p>
            <a:pPr marL="63500" marR="0" lvl="0" indent="-57150" algn="l" rtl="0">
              <a:lnSpc>
                <a:spcPct val="90000"/>
              </a:lnSpc>
              <a:spcBef>
                <a:spcPts val="1100"/>
              </a:spcBef>
              <a:spcAft>
                <a:spcPts val="0"/>
              </a:spcAft>
              <a:buClr>
                <a:schemeClr val="accent1"/>
              </a:buClr>
              <a:buSzPts val="2100"/>
              <a:buFont typeface="Calibri"/>
              <a:buChar char=" "/>
            </a:pPr>
            <a:r>
              <a:rPr lang="en" sz="2100" b="1"/>
              <a:t>Rudolf </a:t>
            </a:r>
            <a:r>
              <a:rPr lang="en" sz="2100" b="1" i="0" u="none" strike="noStrike" cap="none">
                <a:solidFill>
                  <a:srgbClr val="3F3F3F"/>
                </a:solidFill>
                <a:latin typeface="Calibri"/>
                <a:ea typeface="Calibri"/>
                <a:cs typeface="Calibri"/>
                <a:sym typeface="Calibri"/>
              </a:rPr>
              <a:t>Virchow - </a:t>
            </a:r>
            <a:r>
              <a:rPr lang="en" sz="2100" b="0" i="0" u="none" strike="noStrike" cap="none">
                <a:solidFill>
                  <a:srgbClr val="3F3F3F"/>
                </a:solidFill>
                <a:latin typeface="Calibri"/>
                <a:ea typeface="Calibri"/>
                <a:cs typeface="Calibri"/>
                <a:sym typeface="Calibri"/>
              </a:rPr>
              <a:t>Proposed that all cells come from </a:t>
            </a:r>
            <a:r>
              <a:rPr lang="en" sz="2100"/>
              <a:t>preexisting</a:t>
            </a:r>
            <a:r>
              <a:rPr lang="en" sz="2100" b="0" i="0" u="none" strike="noStrike" cap="none">
                <a:solidFill>
                  <a:srgbClr val="3F3F3F"/>
                </a:solidFill>
                <a:latin typeface="Calibri"/>
                <a:ea typeface="Calibri"/>
                <a:cs typeface="Calibri"/>
                <a:sym typeface="Calibri"/>
              </a:rPr>
              <a:t> cells (1855)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1"/>
          <p:cNvPicPr preferRelativeResize="0"/>
          <p:nvPr/>
        </p:nvPicPr>
        <p:blipFill rotWithShape="1">
          <a:blip r:embed="rId3">
            <a:alphaModFix/>
          </a:blip>
          <a:srcRect/>
          <a:stretch/>
        </p:blipFill>
        <p:spPr>
          <a:xfrm>
            <a:off x="1379143" y="370356"/>
            <a:ext cx="5892300" cy="440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Their work led to...</a:t>
            </a:r>
            <a:endParaRPr/>
          </a:p>
        </p:txBody>
      </p:sp>
      <p:sp>
        <p:nvSpPr>
          <p:cNvPr id="200" name="Google Shape;200;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a:solidFill>
                  <a:srgbClr val="000000"/>
                </a:solidFill>
              </a:rPr>
              <a:t>Cell Theory</a:t>
            </a:r>
            <a:r>
              <a:rPr lang="en" sz="2400">
                <a:solidFill>
                  <a:srgbClr val="000000"/>
                </a:solidFill>
              </a:rPr>
              <a:t>:</a:t>
            </a:r>
            <a:endParaRPr sz="2400">
              <a:solidFill>
                <a:srgbClr val="000000"/>
              </a:solidFill>
            </a:endParaRPr>
          </a:p>
          <a:p>
            <a:pPr marL="457200" lvl="0" indent="-381000" algn="l" rtl="0">
              <a:spcBef>
                <a:spcPts val="1600"/>
              </a:spcBef>
              <a:spcAft>
                <a:spcPts val="0"/>
              </a:spcAft>
              <a:buClr>
                <a:srgbClr val="000000"/>
              </a:buClr>
              <a:buSzPts val="2400"/>
              <a:buAutoNum type="arabicPeriod"/>
            </a:pPr>
            <a:r>
              <a:rPr lang="en" sz="2400">
                <a:solidFill>
                  <a:srgbClr val="000000"/>
                </a:solidFill>
              </a:rPr>
              <a:t>All living things are composed of cells</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a:solidFill>
                  <a:srgbClr val="000000"/>
                </a:solidFill>
              </a:rPr>
              <a:t>Cells are the basic units of structure and function in living things</a:t>
            </a:r>
            <a:endParaRPr sz="2400">
              <a:solidFill>
                <a:srgbClr val="000000"/>
              </a:solidFill>
            </a:endParaRPr>
          </a:p>
          <a:p>
            <a:pPr marL="457200" lvl="0" indent="-381000" algn="l" rtl="0">
              <a:spcBef>
                <a:spcPts val="0"/>
              </a:spcBef>
              <a:spcAft>
                <a:spcPts val="0"/>
              </a:spcAft>
              <a:buClr>
                <a:srgbClr val="000000"/>
              </a:buClr>
              <a:buSzPts val="2400"/>
              <a:buAutoNum type="arabicPeriod"/>
            </a:pPr>
            <a:r>
              <a:rPr lang="en" sz="2400">
                <a:solidFill>
                  <a:srgbClr val="000000"/>
                </a:solidFill>
              </a:rPr>
              <a:t>All new cells come from preexisting cells</a:t>
            </a:r>
            <a:endParaRPr sz="2400">
              <a:solidFill>
                <a:srgbClr val="000000"/>
              </a:solidFill>
            </a:endParaRPr>
          </a:p>
          <a:p>
            <a:pPr marL="0" lvl="0" indent="0" algn="l" rtl="0">
              <a:spcBef>
                <a:spcPts val="1600"/>
              </a:spcBef>
              <a:spcAft>
                <a:spcPts val="0"/>
              </a:spcAft>
              <a:buNone/>
            </a:pPr>
            <a:r>
              <a:rPr lang="en" u="sng">
                <a:solidFill>
                  <a:schemeClr val="hlink"/>
                </a:solidFill>
                <a:hlinkClick r:id="rId3"/>
              </a:rPr>
              <a:t>The Cell Theory Song</a:t>
            </a:r>
            <a:endParaRPr/>
          </a:p>
          <a:p>
            <a:pPr marL="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Spontaneous Generation</a:t>
            </a:r>
            <a:endParaRPr/>
          </a:p>
        </p:txBody>
      </p:sp>
      <p:sp>
        <p:nvSpPr>
          <p:cNvPr id="206" name="Google Shape;206;p33"/>
          <p:cNvSpPr txBox="1">
            <a:spLocks noGrp="1"/>
          </p:cNvSpPr>
          <p:nvPr>
            <p:ph type="body" idx="1"/>
          </p:nvPr>
        </p:nvSpPr>
        <p:spPr>
          <a:xfrm>
            <a:off x="111275" y="1266325"/>
            <a:ext cx="8721000" cy="366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Abiogenesis</a:t>
            </a:r>
            <a:r>
              <a:rPr lang="en">
                <a:solidFill>
                  <a:srgbClr val="000000"/>
                </a:solidFill>
              </a:rPr>
              <a:t> = The belief that life came from nonliving matter </a:t>
            </a:r>
            <a:endParaRPr>
              <a:solidFill>
                <a:srgbClr val="000000"/>
              </a:solidFill>
            </a:endParaRPr>
          </a:p>
          <a:p>
            <a:pPr marL="0" lvl="0" indent="0" algn="l" rtl="0">
              <a:spcBef>
                <a:spcPts val="1600"/>
              </a:spcBef>
              <a:spcAft>
                <a:spcPts val="0"/>
              </a:spcAft>
              <a:buNone/>
            </a:pPr>
            <a:r>
              <a:rPr lang="en">
                <a:solidFill>
                  <a:srgbClr val="000000"/>
                </a:solidFill>
              </a:rPr>
              <a:t>	Ex: Garbage left out will be replaced by rats</a:t>
            </a:r>
            <a:endParaRPr>
              <a:solidFill>
                <a:srgbClr val="000000"/>
              </a:solidFill>
            </a:endParaRPr>
          </a:p>
          <a:p>
            <a:pPr marL="0" lvl="0" indent="0" algn="l" rtl="0">
              <a:spcBef>
                <a:spcPts val="1600"/>
              </a:spcBef>
              <a:spcAft>
                <a:spcPts val="0"/>
              </a:spcAft>
              <a:buNone/>
            </a:pPr>
            <a:r>
              <a:rPr lang="en">
                <a:solidFill>
                  <a:srgbClr val="000000"/>
                </a:solidFill>
              </a:rPr>
              <a:t>	Ex: Uncovered meat generates maggots</a:t>
            </a:r>
            <a:endParaRPr>
              <a:solidFill>
                <a:srgbClr val="000000"/>
              </a:solidFill>
            </a:endParaRPr>
          </a:p>
          <a:p>
            <a:pPr marL="0" lvl="0" indent="0" algn="l" rtl="0">
              <a:spcBef>
                <a:spcPts val="1600"/>
              </a:spcBef>
              <a:spcAft>
                <a:spcPts val="0"/>
              </a:spcAft>
              <a:buNone/>
            </a:pPr>
            <a:r>
              <a:rPr lang="en">
                <a:solidFill>
                  <a:srgbClr val="000000"/>
                </a:solidFill>
              </a:rPr>
              <a:t>Francesco Redi (1668) and Louis Pasteur (1850s) worked to disprove spontaneous generation </a:t>
            </a:r>
            <a:endParaRPr>
              <a:solidFill>
                <a:srgbClr val="000000"/>
              </a:solidFill>
            </a:endParaRPr>
          </a:p>
          <a:p>
            <a:pPr marL="0" lvl="0" indent="0" algn="l" rtl="0">
              <a:spcBef>
                <a:spcPts val="1600"/>
              </a:spcBef>
              <a:spcAft>
                <a:spcPts val="0"/>
              </a:spcAft>
              <a:buNone/>
            </a:pPr>
            <a:r>
              <a:rPr lang="en" u="sng">
                <a:solidFill>
                  <a:srgbClr val="000000"/>
                </a:solidFill>
                <a:hlinkClick r:id="rId3"/>
              </a:rPr>
              <a:t>Video</a:t>
            </a:r>
            <a:endParaRPr>
              <a:solidFill>
                <a:srgbClr val="000000"/>
              </a:solidFill>
            </a:endParaRPr>
          </a:p>
          <a:p>
            <a:pPr marL="0" lvl="0" indent="0" algn="l" rtl="0">
              <a:spcBef>
                <a:spcPts val="1600"/>
              </a:spcBef>
              <a:spcAft>
                <a:spcPts val="1600"/>
              </a:spcAft>
              <a:buNone/>
            </a:pPr>
            <a:r>
              <a:rPr lang="en" b="1" u="sng">
                <a:solidFill>
                  <a:srgbClr val="000000"/>
                </a:solidFill>
              </a:rPr>
              <a:t>Biogenesis</a:t>
            </a:r>
            <a:r>
              <a:rPr lang="en">
                <a:solidFill>
                  <a:srgbClr val="000000"/>
                </a:solidFill>
              </a:rPr>
              <a:t> = Generation of living things through other living things (reproduction)</a:t>
            </a:r>
            <a:endParaRPr>
              <a:solidFill>
                <a:srgbClr val="000000"/>
              </a:solidFill>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On-screen Show (16:9)</PresentationFormat>
  <Paragraphs>168</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PT Sans Narrow</vt:lpstr>
      <vt:lpstr>Open Sans</vt:lpstr>
      <vt:lpstr>Calibri</vt:lpstr>
      <vt:lpstr>Tropic</vt:lpstr>
      <vt:lpstr>Retrospect</vt:lpstr>
      <vt:lpstr>Cells</vt:lpstr>
      <vt:lpstr>What are cells?</vt:lpstr>
      <vt:lpstr>How do we study cells?</vt:lpstr>
      <vt:lpstr>PowerPoint Presentation</vt:lpstr>
      <vt:lpstr>Parts of the Compound Microscope</vt:lpstr>
      <vt:lpstr>Cell History &amp; Scientists</vt:lpstr>
      <vt:lpstr>PowerPoint Presentation</vt:lpstr>
      <vt:lpstr>Their work led to...</vt:lpstr>
      <vt:lpstr>Spontaneous Generation</vt:lpstr>
      <vt:lpstr>Prokaryotes </vt:lpstr>
      <vt:lpstr>Eukaryotes</vt:lpstr>
      <vt:lpstr>Eukaryotes - Plant Cells</vt:lpstr>
      <vt:lpstr>PowerPoint Presentation</vt:lpstr>
      <vt:lpstr>Eukaryotes - Animal Cells </vt:lpstr>
      <vt:lpstr>Animal Cell </vt:lpstr>
      <vt:lpstr>Prokaryotic and Eukaryotic Video</vt:lpstr>
      <vt:lpstr>Prokaryotic vs. Eukaryotic Cells </vt:lpstr>
      <vt:lpstr>Prokaryotic vs. Eukaryotic Cells </vt:lpstr>
      <vt:lpstr>Cell Organelles </vt:lpstr>
      <vt:lpstr>Nucleus</vt:lpstr>
      <vt:lpstr>Cytoplasm</vt:lpstr>
      <vt:lpstr>Mitochondria </vt:lpstr>
      <vt:lpstr>Ribosomes</vt:lpstr>
      <vt:lpstr>Centrioles</vt:lpstr>
      <vt:lpstr>Cell Wall</vt:lpstr>
      <vt:lpstr>Cell Membrane</vt:lpstr>
      <vt:lpstr>Vacuole</vt:lpstr>
      <vt:lpstr>Chloroplast</vt:lpstr>
      <vt:lpstr>Lysosome</vt:lpstr>
      <vt:lpstr>Intro to Cells video</vt:lpstr>
      <vt:lpstr>Animal vs Plant Cells </vt:lpstr>
      <vt:lpstr>Animal vs Plant Cells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dc:title>
  <dc:creator>Mateola, Adefunmilayo</dc:creator>
  <cp:lastModifiedBy>Mateola, Adefunmilayo</cp:lastModifiedBy>
  <cp:revision>1</cp:revision>
  <dcterms:modified xsi:type="dcterms:W3CDTF">2018-09-24T15:11:32Z</dcterms:modified>
</cp:coreProperties>
</file>