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embeddedFontLst>
    <p:embeddedFont>
      <p:font typeface="Merriweather" panose="020B0604020202020204" charset="0"/>
      <p:regular r:id="rId30"/>
      <p:bold r:id="rId31"/>
      <p:italic r:id="rId32"/>
      <p:boldItalic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03d8833e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03d8833e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03d8833e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03d8833e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03d8833e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03d8833e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03d8833e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03d8833e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779005684_1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2779005684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3" name="Google Shape;393;g2779005684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779005684_1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2779005684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Google Shape;404;g2779005684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779005684_1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2779005684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Google Shape;416;g2779005684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03d8833e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03d8833e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>
            <a:spLocks noGrp="1"/>
          </p:cNvSpPr>
          <p:nvPr>
            <p:ph type="clipArt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aZ8MtF3C6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deo.esc4.net/video/assets/Science/Biology/Gateway%20Resources/cell%20homeostasis%20virtual%20lab%20-%20activity/index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hsurzE_-J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fCiGz75DA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transport/secondary%20active%20transport.sw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stolaf.edu/people/giannini/flashanimat/cellstructures/phagocitosis.sw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NbZDcibeg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www.youtube.com/watch?v=Qqsf_UJcfB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</a:pPr>
            <a:r>
              <a:rPr lang="en" sz="52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Cell Membrane and Transport </a:t>
            </a:r>
            <a:endParaRPr/>
          </a:p>
        </p:txBody>
      </p:sp>
      <p:pic>
        <p:nvPicPr>
          <p:cNvPr id="137" name="Google Shape;137;p26" descr="File:Cell membrane detailed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2862" y="2797175"/>
            <a:ext cx="5831249" cy="1895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 molecules move so they can reach equilibrium (equal on both sides or balance). 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Once it is reached there is equal movement in both directions. 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Molecules never stop moving!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25" name="Google Shape;225;p3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Equilibrium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2556" y="3012181"/>
            <a:ext cx="5174525" cy="14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Concentration Gradient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Concentration gradient is created when there is a difference in the amount of molecules on each side of the cell membrane (not at equilibrium)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causes particles move!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3" name="Google Shape;23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224" y="2720699"/>
            <a:ext cx="5749346" cy="16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 Transport - Diffusion</a:t>
            </a:r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Diffusion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the random movement of any molecule across the cell membrane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to low concentration gradient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NOT require energy 					Example: Food coloring in water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37" descr="File:Blausen 0315 Diffusion.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5900" y="2611200"/>
            <a:ext cx="4169717" cy="19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7" descr="Diffus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500" y="3024525"/>
            <a:ext cx="2531700" cy="1538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 Transport - Diffusion  </a:t>
            </a:r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Diffusion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continues until all molecules are evenly spread out → </a:t>
            </a:r>
            <a:r>
              <a:rPr lang="en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equilibrium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**Molecules will still move around but stay spread out </a:t>
            </a:r>
            <a:endParaRPr/>
          </a:p>
        </p:txBody>
      </p:sp>
      <p:pic>
        <p:nvPicPr>
          <p:cNvPr id="248" name="Google Shape;248;p38" descr="Open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5500" y="2423375"/>
            <a:ext cx="6287875" cy="23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 Transport - Diffusion </a:t>
            </a:r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Practice!!  Which way would the molecules move across the membrane?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1			2						1			2</a:t>
            </a:r>
            <a:endParaRPr/>
          </a:p>
        </p:txBody>
      </p:sp>
      <p:sp>
        <p:nvSpPr>
          <p:cNvPr id="255" name="Google Shape;255;p39"/>
          <p:cNvSpPr/>
          <p:nvPr/>
        </p:nvSpPr>
        <p:spPr>
          <a:xfrm>
            <a:off x="853100" y="2101900"/>
            <a:ext cx="2398500" cy="206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39"/>
          <p:cNvCxnSpPr>
            <a:stCxn id="255" idx="0"/>
            <a:endCxn id="255" idx="2"/>
          </p:cNvCxnSpPr>
          <p:nvPr/>
        </p:nvCxnSpPr>
        <p:spPr>
          <a:xfrm>
            <a:off x="2052350" y="2101900"/>
            <a:ext cx="0" cy="2064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7" name="Google Shape;257;p39"/>
          <p:cNvSpPr/>
          <p:nvPr/>
        </p:nvSpPr>
        <p:spPr>
          <a:xfrm>
            <a:off x="1063325" y="2448100"/>
            <a:ext cx="160725" cy="321475"/>
          </a:xfrm>
          <a:prstGeom prst="flowChartDecision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9"/>
          <p:cNvSpPr/>
          <p:nvPr/>
        </p:nvSpPr>
        <p:spPr>
          <a:xfrm>
            <a:off x="1063325" y="3226775"/>
            <a:ext cx="160725" cy="321475"/>
          </a:xfrm>
          <a:prstGeom prst="flowChartDecision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9"/>
          <p:cNvSpPr/>
          <p:nvPr/>
        </p:nvSpPr>
        <p:spPr>
          <a:xfrm>
            <a:off x="1483662" y="2208875"/>
            <a:ext cx="160725" cy="321475"/>
          </a:xfrm>
          <a:prstGeom prst="flowChartDecision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9"/>
          <p:cNvSpPr/>
          <p:nvPr/>
        </p:nvSpPr>
        <p:spPr>
          <a:xfrm>
            <a:off x="1483675" y="3548250"/>
            <a:ext cx="160725" cy="321475"/>
          </a:xfrm>
          <a:prstGeom prst="flowChartDecision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9"/>
          <p:cNvSpPr/>
          <p:nvPr/>
        </p:nvSpPr>
        <p:spPr>
          <a:xfrm>
            <a:off x="1483675" y="2878562"/>
            <a:ext cx="160725" cy="321475"/>
          </a:xfrm>
          <a:prstGeom prst="flowChartDecision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9"/>
          <p:cNvSpPr/>
          <p:nvPr/>
        </p:nvSpPr>
        <p:spPr>
          <a:xfrm>
            <a:off x="2323950" y="2411012"/>
            <a:ext cx="160725" cy="321475"/>
          </a:xfrm>
          <a:prstGeom prst="flowChartDecision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9"/>
          <p:cNvSpPr/>
          <p:nvPr/>
        </p:nvSpPr>
        <p:spPr>
          <a:xfrm>
            <a:off x="2484675" y="3226775"/>
            <a:ext cx="160725" cy="321475"/>
          </a:xfrm>
          <a:prstGeom prst="flowChartDecision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9"/>
          <p:cNvSpPr/>
          <p:nvPr/>
        </p:nvSpPr>
        <p:spPr>
          <a:xfrm>
            <a:off x="5196975" y="2101900"/>
            <a:ext cx="2398500" cy="206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39"/>
          <p:cNvCxnSpPr/>
          <p:nvPr/>
        </p:nvCxnSpPr>
        <p:spPr>
          <a:xfrm>
            <a:off x="6396225" y="2101900"/>
            <a:ext cx="0" cy="2064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6" name="Google Shape;266;p39"/>
          <p:cNvSpPr/>
          <p:nvPr/>
        </p:nvSpPr>
        <p:spPr>
          <a:xfrm>
            <a:off x="5749350" y="3041650"/>
            <a:ext cx="160800" cy="185400"/>
          </a:xfrm>
          <a:prstGeom prst="plus">
            <a:avLst>
              <a:gd name="adj" fmla="val 25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9"/>
          <p:cNvSpPr/>
          <p:nvPr/>
        </p:nvSpPr>
        <p:spPr>
          <a:xfrm>
            <a:off x="5344950" y="3294812"/>
            <a:ext cx="160800" cy="185400"/>
          </a:xfrm>
          <a:prstGeom prst="plus">
            <a:avLst>
              <a:gd name="adj" fmla="val 25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9"/>
          <p:cNvSpPr/>
          <p:nvPr/>
        </p:nvSpPr>
        <p:spPr>
          <a:xfrm>
            <a:off x="6886600" y="3445300"/>
            <a:ext cx="160800" cy="185400"/>
          </a:xfrm>
          <a:prstGeom prst="plus">
            <a:avLst>
              <a:gd name="adj" fmla="val 25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9"/>
          <p:cNvSpPr/>
          <p:nvPr/>
        </p:nvSpPr>
        <p:spPr>
          <a:xfrm>
            <a:off x="5279450" y="3692975"/>
            <a:ext cx="160800" cy="185400"/>
          </a:xfrm>
          <a:prstGeom prst="plus">
            <a:avLst>
              <a:gd name="adj" fmla="val 25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9"/>
          <p:cNvSpPr/>
          <p:nvPr/>
        </p:nvSpPr>
        <p:spPr>
          <a:xfrm>
            <a:off x="5837837" y="3548250"/>
            <a:ext cx="160800" cy="185400"/>
          </a:xfrm>
          <a:prstGeom prst="plus">
            <a:avLst>
              <a:gd name="adj" fmla="val 25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9"/>
          <p:cNvSpPr/>
          <p:nvPr/>
        </p:nvSpPr>
        <p:spPr>
          <a:xfrm>
            <a:off x="6886600" y="2732500"/>
            <a:ext cx="160800" cy="185400"/>
          </a:xfrm>
          <a:prstGeom prst="plus">
            <a:avLst>
              <a:gd name="adj" fmla="val 25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9"/>
          <p:cNvSpPr/>
          <p:nvPr/>
        </p:nvSpPr>
        <p:spPr>
          <a:xfrm>
            <a:off x="5677050" y="2516137"/>
            <a:ext cx="160800" cy="185400"/>
          </a:xfrm>
          <a:prstGeom prst="plus">
            <a:avLst>
              <a:gd name="adj" fmla="val 25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7116650" y="3041650"/>
            <a:ext cx="160800" cy="185400"/>
          </a:xfrm>
          <a:prstGeom prst="plus">
            <a:avLst>
              <a:gd name="adj" fmla="val 25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9"/>
          <p:cNvSpPr/>
          <p:nvPr/>
        </p:nvSpPr>
        <p:spPr>
          <a:xfrm>
            <a:off x="5344950" y="2732487"/>
            <a:ext cx="160800" cy="185400"/>
          </a:xfrm>
          <a:prstGeom prst="plus">
            <a:avLst>
              <a:gd name="adj" fmla="val 25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9"/>
          <p:cNvSpPr/>
          <p:nvPr/>
        </p:nvSpPr>
        <p:spPr>
          <a:xfrm>
            <a:off x="6599837" y="3616287"/>
            <a:ext cx="160800" cy="185400"/>
          </a:xfrm>
          <a:prstGeom prst="plus">
            <a:avLst>
              <a:gd name="adj" fmla="val 25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9"/>
          <p:cNvSpPr/>
          <p:nvPr/>
        </p:nvSpPr>
        <p:spPr>
          <a:xfrm>
            <a:off x="7269050" y="3490350"/>
            <a:ext cx="160800" cy="185400"/>
          </a:xfrm>
          <a:prstGeom prst="plus">
            <a:avLst>
              <a:gd name="adj" fmla="val 25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9"/>
          <p:cNvSpPr/>
          <p:nvPr/>
        </p:nvSpPr>
        <p:spPr>
          <a:xfrm>
            <a:off x="7047400" y="3801700"/>
            <a:ext cx="160800" cy="185400"/>
          </a:xfrm>
          <a:prstGeom prst="plus">
            <a:avLst>
              <a:gd name="adj" fmla="val 25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 Transport - Diffusion </a:t>
            </a:r>
            <a:endParaRPr/>
          </a:p>
        </p:txBody>
      </p:sp>
      <p:sp>
        <p:nvSpPr>
          <p:cNvPr id="283" name="Google Shape;283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Practice!!  Which way would the molecules move across the membrane? </a:t>
            </a:r>
            <a:endParaRPr/>
          </a:p>
        </p:txBody>
      </p:sp>
      <p:sp>
        <p:nvSpPr>
          <p:cNvPr id="284" name="Google Shape;284;p40"/>
          <p:cNvSpPr/>
          <p:nvPr/>
        </p:nvSpPr>
        <p:spPr>
          <a:xfrm>
            <a:off x="3128150" y="2027725"/>
            <a:ext cx="2670600" cy="2435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0"/>
          <p:cNvSpPr/>
          <p:nvPr/>
        </p:nvSpPr>
        <p:spPr>
          <a:xfrm>
            <a:off x="3956550" y="1714075"/>
            <a:ext cx="160725" cy="234900"/>
          </a:xfrm>
          <a:prstGeom prst="flowChartExtra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0"/>
          <p:cNvSpPr/>
          <p:nvPr/>
        </p:nvSpPr>
        <p:spPr>
          <a:xfrm>
            <a:off x="2563425" y="2913650"/>
            <a:ext cx="160725" cy="234900"/>
          </a:xfrm>
          <a:prstGeom prst="flowChartExtra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0"/>
          <p:cNvSpPr/>
          <p:nvPr/>
        </p:nvSpPr>
        <p:spPr>
          <a:xfrm>
            <a:off x="5992325" y="2743225"/>
            <a:ext cx="160725" cy="234900"/>
          </a:xfrm>
          <a:prstGeom prst="flowChartExtra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0"/>
          <p:cNvSpPr/>
          <p:nvPr/>
        </p:nvSpPr>
        <p:spPr>
          <a:xfrm>
            <a:off x="2967425" y="3919175"/>
            <a:ext cx="160725" cy="234900"/>
          </a:xfrm>
          <a:prstGeom prst="flowChartExtra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0"/>
          <p:cNvSpPr/>
          <p:nvPr/>
        </p:nvSpPr>
        <p:spPr>
          <a:xfrm>
            <a:off x="3956550" y="2913650"/>
            <a:ext cx="160725" cy="234900"/>
          </a:xfrm>
          <a:prstGeom prst="flowChartExtra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0"/>
          <p:cNvSpPr/>
          <p:nvPr/>
        </p:nvSpPr>
        <p:spPr>
          <a:xfrm>
            <a:off x="5638025" y="1948975"/>
            <a:ext cx="160725" cy="234900"/>
          </a:xfrm>
          <a:prstGeom prst="flowChartExtra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0"/>
          <p:cNvSpPr/>
          <p:nvPr/>
        </p:nvSpPr>
        <p:spPr>
          <a:xfrm>
            <a:off x="4673100" y="3300700"/>
            <a:ext cx="160725" cy="234900"/>
          </a:xfrm>
          <a:prstGeom prst="flowChartExtra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0"/>
          <p:cNvSpPr/>
          <p:nvPr/>
        </p:nvSpPr>
        <p:spPr>
          <a:xfrm>
            <a:off x="5357175" y="4333975"/>
            <a:ext cx="160725" cy="234900"/>
          </a:xfrm>
          <a:prstGeom prst="flowChartExtra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0"/>
          <p:cNvSpPr/>
          <p:nvPr/>
        </p:nvSpPr>
        <p:spPr>
          <a:xfrm>
            <a:off x="5798750" y="3684275"/>
            <a:ext cx="160725" cy="234900"/>
          </a:xfrm>
          <a:prstGeom prst="flowChartExtra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Passive Transport- Diffusion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299" name="Google Shape;299;p4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Let’s try some more diffusion practice problems using percentages: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Inside a cell is 40 percent salt and outside the cell is 60 percent salt. 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Inside a cell is 50 percent salt and outside the cell is 50 percent salt. 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Inside a cell is 75 percent water and outside the cell is 55 percent salt.  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 Transport - Osmosis </a:t>
            </a:r>
            <a:endParaRPr/>
          </a:p>
        </p:txBody>
      </p:sp>
      <p:sp>
        <p:nvSpPr>
          <p:cNvPr id="305" name="Google Shape;305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Osmosis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the diffusion of WATER molecules across the cell membrane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to low concentration gradient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NOT require energy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Ex: Fingers wrinkle in bath tub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*SALT (Solute) SUCKS WATER!!!</a:t>
            </a:r>
            <a:endParaRPr b="1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306" name="Google Shape;306;p42" descr="Open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0100" y="2066300"/>
            <a:ext cx="5032200" cy="2847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3" descr="Osmosis[edit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775" y="1923799"/>
            <a:ext cx="6689800" cy="308953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3"/>
          <p:cNvSpPr txBox="1"/>
          <p:nvPr/>
        </p:nvSpPr>
        <p:spPr>
          <a:xfrm>
            <a:off x="224150" y="178125"/>
            <a:ext cx="7861500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 Transport - Osmosis </a:t>
            </a:r>
            <a:endParaRPr/>
          </a:p>
        </p:txBody>
      </p:sp>
      <p:sp>
        <p:nvSpPr>
          <p:cNvPr id="313" name="Google Shape;313;p43"/>
          <p:cNvSpPr txBox="1"/>
          <p:nvPr/>
        </p:nvSpPr>
        <p:spPr>
          <a:xfrm>
            <a:off x="285000" y="866900"/>
            <a:ext cx="86691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solute outside of the cell	   Outside=inside	     More solute inside the cell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Water leaves cell				Equilibrium 		Water enters the cell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Cell shrinks								Cell expands ***can burst!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 Transport - Osmosis </a:t>
            </a:r>
            <a:endParaRPr/>
          </a:p>
        </p:txBody>
      </p:sp>
      <p:sp>
        <p:nvSpPr>
          <p:cNvPr id="319" name="Google Shape;319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Practice! Which way would the water molecules move?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= water molecule 					= salt molecule </a:t>
            </a:r>
            <a:endParaRPr/>
          </a:p>
        </p:txBody>
      </p:sp>
      <p:sp>
        <p:nvSpPr>
          <p:cNvPr id="320" name="Google Shape;320;p44"/>
          <p:cNvSpPr/>
          <p:nvPr/>
        </p:nvSpPr>
        <p:spPr>
          <a:xfrm>
            <a:off x="729475" y="2324475"/>
            <a:ext cx="2472900" cy="200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44"/>
          <p:cNvCxnSpPr>
            <a:stCxn id="320" idx="0"/>
          </p:cNvCxnSpPr>
          <p:nvPr/>
        </p:nvCxnSpPr>
        <p:spPr>
          <a:xfrm>
            <a:off x="1965925" y="2324475"/>
            <a:ext cx="0" cy="2003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2" name="Google Shape;322;p44"/>
          <p:cNvSpPr/>
          <p:nvPr/>
        </p:nvSpPr>
        <p:spPr>
          <a:xfrm>
            <a:off x="1112775" y="2584125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4"/>
          <p:cNvSpPr/>
          <p:nvPr/>
        </p:nvSpPr>
        <p:spPr>
          <a:xfrm>
            <a:off x="869525" y="3346125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4"/>
          <p:cNvSpPr/>
          <p:nvPr/>
        </p:nvSpPr>
        <p:spPr>
          <a:xfrm>
            <a:off x="1298175" y="4014050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4"/>
          <p:cNvSpPr/>
          <p:nvPr/>
        </p:nvSpPr>
        <p:spPr>
          <a:xfrm>
            <a:off x="1298175" y="3041325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4"/>
          <p:cNvSpPr/>
          <p:nvPr/>
        </p:nvSpPr>
        <p:spPr>
          <a:xfrm>
            <a:off x="1635825" y="2526050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4"/>
          <p:cNvSpPr/>
          <p:nvPr/>
        </p:nvSpPr>
        <p:spPr>
          <a:xfrm>
            <a:off x="1483575" y="3494500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4"/>
          <p:cNvSpPr/>
          <p:nvPr/>
        </p:nvSpPr>
        <p:spPr>
          <a:xfrm>
            <a:off x="2835425" y="2584125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4"/>
          <p:cNvSpPr/>
          <p:nvPr/>
        </p:nvSpPr>
        <p:spPr>
          <a:xfrm>
            <a:off x="2405525" y="2806725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4"/>
          <p:cNvSpPr/>
          <p:nvPr/>
        </p:nvSpPr>
        <p:spPr>
          <a:xfrm>
            <a:off x="2158875" y="3432125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4"/>
          <p:cNvSpPr/>
          <p:nvPr/>
        </p:nvSpPr>
        <p:spPr>
          <a:xfrm>
            <a:off x="2448275" y="3889850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4"/>
          <p:cNvSpPr/>
          <p:nvPr/>
        </p:nvSpPr>
        <p:spPr>
          <a:xfrm>
            <a:off x="729475" y="1729900"/>
            <a:ext cx="383400" cy="2853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4"/>
          <p:cNvSpPr/>
          <p:nvPr/>
        </p:nvSpPr>
        <p:spPr>
          <a:xfrm>
            <a:off x="4067825" y="1729900"/>
            <a:ext cx="581100" cy="285300"/>
          </a:xfrm>
          <a:prstGeom prst="flowChartExtra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4"/>
          <p:cNvSpPr/>
          <p:nvPr/>
        </p:nvSpPr>
        <p:spPr>
          <a:xfrm>
            <a:off x="842750" y="3889850"/>
            <a:ext cx="238950" cy="222600"/>
          </a:xfrm>
          <a:prstGeom prst="flowChartExtra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4"/>
          <p:cNvSpPr/>
          <p:nvPr/>
        </p:nvSpPr>
        <p:spPr>
          <a:xfrm>
            <a:off x="2695500" y="3214725"/>
            <a:ext cx="238950" cy="222600"/>
          </a:xfrm>
          <a:prstGeom prst="flowChartExtra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4"/>
          <p:cNvSpPr/>
          <p:nvPr/>
        </p:nvSpPr>
        <p:spPr>
          <a:xfrm>
            <a:off x="2834175" y="3654725"/>
            <a:ext cx="238950" cy="222600"/>
          </a:xfrm>
          <a:prstGeom prst="flowChartExtra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4"/>
          <p:cNvSpPr/>
          <p:nvPr/>
        </p:nvSpPr>
        <p:spPr>
          <a:xfrm>
            <a:off x="5085700" y="2324475"/>
            <a:ext cx="2472900" cy="200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8" name="Google Shape;338;p44"/>
          <p:cNvCxnSpPr/>
          <p:nvPr/>
        </p:nvCxnSpPr>
        <p:spPr>
          <a:xfrm>
            <a:off x="6322150" y="2324475"/>
            <a:ext cx="0" cy="2003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9" name="Google Shape;339;p44"/>
          <p:cNvSpPr/>
          <p:nvPr/>
        </p:nvSpPr>
        <p:spPr>
          <a:xfrm>
            <a:off x="5299650" y="3791450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4"/>
          <p:cNvSpPr/>
          <p:nvPr/>
        </p:nvSpPr>
        <p:spPr>
          <a:xfrm>
            <a:off x="6642500" y="3263925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4"/>
          <p:cNvSpPr/>
          <p:nvPr/>
        </p:nvSpPr>
        <p:spPr>
          <a:xfrm>
            <a:off x="5485050" y="2674150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4"/>
          <p:cNvSpPr/>
          <p:nvPr/>
        </p:nvSpPr>
        <p:spPr>
          <a:xfrm>
            <a:off x="5571400" y="3263925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4"/>
          <p:cNvSpPr/>
          <p:nvPr/>
        </p:nvSpPr>
        <p:spPr>
          <a:xfrm>
            <a:off x="7148250" y="3889850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4"/>
          <p:cNvSpPr/>
          <p:nvPr/>
        </p:nvSpPr>
        <p:spPr>
          <a:xfrm>
            <a:off x="7137325" y="2460450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4"/>
          <p:cNvSpPr/>
          <p:nvPr/>
        </p:nvSpPr>
        <p:spPr>
          <a:xfrm>
            <a:off x="6457100" y="2749375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4"/>
          <p:cNvSpPr/>
          <p:nvPr/>
        </p:nvSpPr>
        <p:spPr>
          <a:xfrm>
            <a:off x="7083575" y="3346125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4"/>
          <p:cNvSpPr/>
          <p:nvPr/>
        </p:nvSpPr>
        <p:spPr>
          <a:xfrm>
            <a:off x="6642500" y="3791450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4"/>
          <p:cNvSpPr/>
          <p:nvPr/>
        </p:nvSpPr>
        <p:spPr>
          <a:xfrm>
            <a:off x="5249375" y="2896750"/>
            <a:ext cx="185400" cy="222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4"/>
          <p:cNvSpPr/>
          <p:nvPr/>
        </p:nvSpPr>
        <p:spPr>
          <a:xfrm>
            <a:off x="5944300" y="2584125"/>
            <a:ext cx="238950" cy="222600"/>
          </a:xfrm>
          <a:prstGeom prst="flowChartExtra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4"/>
          <p:cNvSpPr/>
          <p:nvPr/>
        </p:nvSpPr>
        <p:spPr>
          <a:xfrm>
            <a:off x="5784125" y="3889850"/>
            <a:ext cx="238950" cy="222600"/>
          </a:xfrm>
          <a:prstGeom prst="flowChartExtra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4"/>
          <p:cNvSpPr/>
          <p:nvPr/>
        </p:nvSpPr>
        <p:spPr>
          <a:xfrm>
            <a:off x="5222600" y="3344100"/>
            <a:ext cx="238950" cy="222600"/>
          </a:xfrm>
          <a:prstGeom prst="flowChartExtra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4"/>
          <p:cNvSpPr/>
          <p:nvPr/>
        </p:nvSpPr>
        <p:spPr>
          <a:xfrm>
            <a:off x="6973850" y="2802400"/>
            <a:ext cx="238950" cy="222600"/>
          </a:xfrm>
          <a:prstGeom prst="flowChartExtra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Membrane </a:t>
            </a:r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AKA plasma membrane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**All cells have a cell membrane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Made up of a </a:t>
            </a:r>
            <a:r>
              <a:rPr lang="en" sz="1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lipid bilayer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(phospholipids)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Controls what enters and leaves the cell to maintain internal balance called </a:t>
            </a:r>
            <a:r>
              <a:rPr lang="en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homeostasis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7" descr="File:Cell membrane detailed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5425" y="3165225"/>
            <a:ext cx="4893683" cy="1972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 Transport - Osmosis</a:t>
            </a:r>
            <a:endParaRPr/>
          </a:p>
        </p:txBody>
      </p:sp>
      <p:sp>
        <p:nvSpPr>
          <p:cNvPr id="358" name="Google Shape;358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Osmosis Video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Virtual Lab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??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Osmotic Pressure </a:t>
            </a:r>
            <a:endParaRPr/>
          </a:p>
        </p:txBody>
      </p:sp>
      <p:sp>
        <p:nvSpPr>
          <p:cNvPr id="364" name="Google Shape;364;p46"/>
          <p:cNvSpPr txBox="1">
            <a:spLocks noGrp="1"/>
          </p:cNvSpPr>
          <p:nvPr>
            <p:ph type="body" idx="1"/>
          </p:nvPr>
        </p:nvSpPr>
        <p:spPr>
          <a:xfrm>
            <a:off x="311700" y="902575"/>
            <a:ext cx="8520600" cy="4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Turgor Pressure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The pressure of water pushing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inside of the cell membrane against the cell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wall of a plant cell.  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**Organisms have mechanisms for dealing with osmotic pressures. 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Ex: 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 and plants have a cell wall that prevent them from over expanding.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Kidneys help remove excess water from the blood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Saltwater fish pump salt out of their specialized gills so they do not dehydrate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Video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1475" y="128675"/>
            <a:ext cx="2302525" cy="23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Passive Transport- Facilitated Diffusion</a:t>
            </a: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	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71" name="Google Shape;371;p47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00"/>
                </a:solidFill>
              </a:rPr>
              <a:t>Facilitated Diffusion</a:t>
            </a:r>
            <a:r>
              <a:rPr lang="en" sz="1800">
                <a:solidFill>
                  <a:srgbClr val="000000"/>
                </a:solidFill>
              </a:rPr>
              <a:t> is the movement of </a:t>
            </a:r>
            <a:r>
              <a:rPr lang="en" sz="1800" u="sng">
                <a:solidFill>
                  <a:srgbClr val="000000"/>
                </a:solidFill>
              </a:rPr>
              <a:t>LARGE</a:t>
            </a:r>
            <a:r>
              <a:rPr lang="en" sz="1800">
                <a:solidFill>
                  <a:srgbClr val="000000"/>
                </a:solidFill>
              </a:rPr>
              <a:t> molecules across the cell membrane through a protein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00"/>
                </a:solidFill>
              </a:rPr>
              <a:t>High</a:t>
            </a:r>
            <a:r>
              <a:rPr lang="en" sz="1800">
                <a:solidFill>
                  <a:srgbClr val="000000"/>
                </a:solidFill>
              </a:rPr>
              <a:t> to </a:t>
            </a:r>
            <a:r>
              <a:rPr lang="en" sz="1800" u="sng">
                <a:solidFill>
                  <a:srgbClr val="000000"/>
                </a:solidFill>
              </a:rPr>
              <a:t>low</a:t>
            </a:r>
            <a:r>
              <a:rPr lang="en" sz="1800">
                <a:solidFill>
                  <a:srgbClr val="000000"/>
                </a:solidFill>
              </a:rPr>
              <a:t> concentration 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Goes with the gradient 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Does </a:t>
            </a:r>
            <a:r>
              <a:rPr lang="en" sz="1800" u="sng">
                <a:solidFill>
                  <a:srgbClr val="000000"/>
                </a:solidFill>
              </a:rPr>
              <a:t>NOT</a:t>
            </a:r>
            <a:r>
              <a:rPr lang="en" sz="1800">
                <a:solidFill>
                  <a:srgbClr val="000000"/>
                </a:solidFill>
              </a:rPr>
              <a:t> require energy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</a:endParaRPr>
          </a:p>
        </p:txBody>
      </p:sp>
      <p:pic>
        <p:nvPicPr>
          <p:cNvPr id="372" name="Google Shape;37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225" y="1839950"/>
            <a:ext cx="3708550" cy="27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Transport </a:t>
            </a:r>
            <a:endParaRPr/>
          </a:p>
        </p:txBody>
      </p:sp>
      <p:sp>
        <p:nvSpPr>
          <p:cNvPr id="378" name="Google Shape;378;p48"/>
          <p:cNvSpPr txBox="1">
            <a:spLocks noGrp="1"/>
          </p:cNvSpPr>
          <p:nvPr>
            <p:ph type="body" idx="1"/>
          </p:nvPr>
        </p:nvSpPr>
        <p:spPr>
          <a:xfrm>
            <a:off x="237500" y="1152475"/>
            <a:ext cx="85947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Transport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the movement of molecules against a concentration gradient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Requires energy (ATP) since molecules are moving from a low concentration to a high concentration.  Uses a </a:t>
            </a:r>
            <a:r>
              <a:rPr lang="en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pump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Purposefully moves the molecule.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						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Membrane	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									</a:t>
            </a:r>
            <a:endParaRPr/>
          </a:p>
          <a:p>
            <a:pPr marL="914400" marR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								</a:t>
            </a:r>
            <a:r>
              <a:rPr lang="en" sz="1800" b="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Watch video clip </a:t>
            </a:r>
            <a:endParaRPr>
              <a:solidFill>
                <a:schemeClr val="dk1"/>
              </a:solidFill>
            </a:endParaRPr>
          </a:p>
          <a:p>
            <a:pPr marL="914400" marR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i="1">
              <a:solidFill>
                <a:srgbClr val="000000"/>
              </a:solidFill>
            </a:endParaRPr>
          </a:p>
        </p:txBody>
      </p:sp>
      <p:sp>
        <p:nvSpPr>
          <p:cNvPr id="379" name="Google Shape;379;p48"/>
          <p:cNvSpPr/>
          <p:nvPr/>
        </p:nvSpPr>
        <p:spPr>
          <a:xfrm>
            <a:off x="1567550" y="3264075"/>
            <a:ext cx="5688275" cy="1009400"/>
          </a:xfrm>
          <a:prstGeom prst="flowChartProcess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8"/>
          <p:cNvSpPr/>
          <p:nvPr/>
        </p:nvSpPr>
        <p:spPr>
          <a:xfrm>
            <a:off x="3657625" y="2968825"/>
            <a:ext cx="950100" cy="1599900"/>
          </a:xfrm>
          <a:prstGeom prst="flowChartConnector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8"/>
          <p:cNvSpPr/>
          <p:nvPr/>
        </p:nvSpPr>
        <p:spPr>
          <a:xfrm>
            <a:off x="2909450" y="2683825"/>
            <a:ext cx="130500" cy="130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8"/>
          <p:cNvSpPr/>
          <p:nvPr/>
        </p:nvSpPr>
        <p:spPr>
          <a:xfrm>
            <a:off x="3519050" y="2553325"/>
            <a:ext cx="130500" cy="130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8"/>
          <p:cNvSpPr/>
          <p:nvPr/>
        </p:nvSpPr>
        <p:spPr>
          <a:xfrm>
            <a:off x="5304300" y="2632375"/>
            <a:ext cx="130500" cy="130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8"/>
          <p:cNvSpPr/>
          <p:nvPr/>
        </p:nvSpPr>
        <p:spPr>
          <a:xfrm>
            <a:off x="3366650" y="2908700"/>
            <a:ext cx="130500" cy="130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8"/>
          <p:cNvSpPr/>
          <p:nvPr/>
        </p:nvSpPr>
        <p:spPr>
          <a:xfrm>
            <a:off x="4506750" y="2632375"/>
            <a:ext cx="130500" cy="130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8"/>
          <p:cNvSpPr/>
          <p:nvPr/>
        </p:nvSpPr>
        <p:spPr>
          <a:xfrm>
            <a:off x="4898700" y="4438225"/>
            <a:ext cx="130500" cy="130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8"/>
          <p:cNvSpPr/>
          <p:nvPr/>
        </p:nvSpPr>
        <p:spPr>
          <a:xfrm>
            <a:off x="5997050" y="2683825"/>
            <a:ext cx="130500" cy="130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8"/>
          <p:cNvSpPr/>
          <p:nvPr/>
        </p:nvSpPr>
        <p:spPr>
          <a:xfrm>
            <a:off x="3236150" y="4510650"/>
            <a:ext cx="130500" cy="130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8"/>
          <p:cNvSpPr/>
          <p:nvPr/>
        </p:nvSpPr>
        <p:spPr>
          <a:xfrm rot="10800000">
            <a:off x="4067425" y="2818675"/>
            <a:ext cx="130500" cy="1900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6705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Types of Active Transport</a:t>
            </a:r>
            <a:endParaRPr/>
          </a:p>
        </p:txBody>
      </p:sp>
      <p:sp>
        <p:nvSpPr>
          <p:cNvPr id="396" name="Google Shape;396;p49"/>
          <p:cNvSpPr/>
          <p:nvPr/>
        </p:nvSpPr>
        <p:spPr>
          <a:xfrm>
            <a:off x="228600" y="1257300"/>
            <a:ext cx="4343400" cy="351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5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597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" sz="2800" b="1">
                <a:solidFill>
                  <a:srgbClr val="FFF597"/>
                </a:solidFill>
                <a:latin typeface="Arial"/>
                <a:ea typeface="Arial"/>
                <a:cs typeface="Arial"/>
                <a:sym typeface="Arial"/>
              </a:rPr>
              <a:t>Protein Pumps</a:t>
            </a:r>
            <a:r>
              <a:rPr lang="en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transport proteins that require energy to do work</a:t>
            </a:r>
            <a:endParaRPr sz="2400"/>
          </a:p>
          <a:p>
            <a:pPr marL="457200" marR="0" lvl="1" indent="25400" algn="l" rtl="0">
              <a:spcBef>
                <a:spcPts val="560"/>
              </a:spcBef>
              <a:spcAft>
                <a:spcPts val="0"/>
              </a:spcAft>
              <a:buClr>
                <a:srgbClr val="FFF597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FFF597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Sodium / Potassium Pumps are important in nerve responses.</a:t>
            </a:r>
            <a:endParaRPr sz="2400" b="1" i="0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9"/>
          <p:cNvSpPr txBox="1"/>
          <p:nvPr/>
        </p:nvSpPr>
        <p:spPr>
          <a:xfrm>
            <a:off x="7086600" y="0"/>
            <a:ext cx="2057400" cy="89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Sodium Potassium Pumps </a:t>
            </a: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(Active Transport using proteins)</a:t>
            </a:r>
            <a:endParaRPr/>
          </a:p>
        </p:txBody>
      </p:sp>
      <p:pic>
        <p:nvPicPr>
          <p:cNvPr id="398" name="Google Shape;398;p49" descr="antipo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1257300"/>
            <a:ext cx="3200400" cy="217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9"/>
          <p:cNvSpPr txBox="1"/>
          <p:nvPr/>
        </p:nvSpPr>
        <p:spPr>
          <a:xfrm>
            <a:off x="5257800" y="3543300"/>
            <a:ext cx="3124200" cy="116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Protein changes shape to move molecules:  this requires energy!</a:t>
            </a:r>
            <a:endParaRPr/>
          </a:p>
        </p:txBody>
      </p:sp>
      <p:cxnSp>
        <p:nvCxnSpPr>
          <p:cNvPr id="400" name="Google Shape;400;p49"/>
          <p:cNvCxnSpPr/>
          <p:nvPr/>
        </p:nvCxnSpPr>
        <p:spPr>
          <a:xfrm>
            <a:off x="0" y="857250"/>
            <a:ext cx="6934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0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6248400" cy="41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Types of Active Transport</a:t>
            </a:r>
            <a:endParaRPr/>
          </a:p>
        </p:txBody>
      </p:sp>
      <p:sp>
        <p:nvSpPr>
          <p:cNvPr id="407" name="Google Shape;407;p50"/>
          <p:cNvSpPr txBox="1">
            <a:spLocks noGrp="1"/>
          </p:cNvSpPr>
          <p:nvPr>
            <p:ph type="body" idx="1"/>
          </p:nvPr>
        </p:nvSpPr>
        <p:spPr>
          <a:xfrm>
            <a:off x="0" y="641750"/>
            <a:ext cx="5068800" cy="4505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800" b="1" i="0" u="none" strike="noStrike" cap="none">
                <a:solidFill>
                  <a:srgbClr val="FFF597"/>
                </a:solidFill>
                <a:latin typeface="Arial"/>
                <a:ea typeface="Arial"/>
                <a:cs typeface="Arial"/>
                <a:sym typeface="Arial"/>
              </a:rPr>
              <a:t>Endocytosis</a:t>
            </a:r>
            <a:r>
              <a:rPr lang="en" sz="2800" b="0" i="0" u="none" strike="noStrike" cap="none">
                <a:solidFill>
                  <a:srgbClr val="FFF59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taking bulky material into a cell </a:t>
            </a:r>
            <a:endParaRPr/>
          </a:p>
          <a:p>
            <a:pPr marL="914400" marR="0" lvl="1" indent="-431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Uses energy</a:t>
            </a:r>
            <a:endParaRPr sz="2400"/>
          </a:p>
          <a:p>
            <a:pPr marL="914400" marR="0" lvl="1" indent="-431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Cell membrane in-folds around food particle</a:t>
            </a:r>
            <a:endParaRPr sz="2400"/>
          </a:p>
          <a:p>
            <a:pPr marL="914400" marR="0" lvl="1" indent="-431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2400" b="0" i="1" u="none" strike="noStrike" cap="none">
                <a:solidFill>
                  <a:srgbClr val="FFF597"/>
                </a:solidFill>
                <a:latin typeface="Arial"/>
                <a:ea typeface="Arial"/>
                <a:cs typeface="Arial"/>
                <a:sym typeface="Arial"/>
              </a:rPr>
              <a:t>cell eating</a:t>
            </a: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2400"/>
          </a:p>
          <a:p>
            <a:pPr marL="914400" marR="0" lvl="1" indent="-431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forms food vacuole &amp; digests food</a:t>
            </a:r>
            <a:endParaRPr sz="2400"/>
          </a:p>
          <a:p>
            <a:pPr marL="914400" marR="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how white blood</a:t>
            </a:r>
            <a:r>
              <a:rPr lang="en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cells </a:t>
            </a: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eat bacteria!</a:t>
            </a:r>
            <a:endParaRPr sz="2400"/>
          </a:p>
        </p:txBody>
      </p:sp>
      <p:pic>
        <p:nvPicPr>
          <p:cNvPr id="408" name="Google Shape;408;p50" descr="endocytosis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2114550"/>
            <a:ext cx="37385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0" descr="~AUT00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14300"/>
            <a:ext cx="1631694" cy="19104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0" name="Google Shape;410;p50"/>
          <p:cNvGrpSpPr/>
          <p:nvPr/>
        </p:nvGrpSpPr>
        <p:grpSpPr>
          <a:xfrm>
            <a:off x="5181600" y="3143250"/>
            <a:ext cx="3721403" cy="1770941"/>
            <a:chOff x="2928" y="569"/>
            <a:chExt cx="2775" cy="1719"/>
          </a:xfrm>
        </p:grpSpPr>
        <p:pic>
          <p:nvPicPr>
            <p:cNvPr id="411" name="Google Shape;411;p50" descr="phago"/>
            <p:cNvPicPr preferRelativeResize="0"/>
            <p:nvPr/>
          </p:nvPicPr>
          <p:blipFill rotWithShape="1">
            <a:blip r:embed="rId5">
              <a:alphaModFix/>
            </a:blip>
            <a:srcRect l="16278" t="1836" b="20204"/>
            <a:stretch/>
          </p:blipFill>
          <p:spPr>
            <a:xfrm>
              <a:off x="2939" y="569"/>
              <a:ext cx="2764" cy="1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2" name="Google Shape;412;p50"/>
            <p:cNvSpPr/>
            <p:nvPr/>
          </p:nvSpPr>
          <p:spPr>
            <a:xfrm>
              <a:off x="2928" y="1536"/>
              <a:ext cx="384" cy="144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1"/>
          <p:cNvSpPr txBox="1">
            <a:spLocks noGrp="1"/>
          </p:cNvSpPr>
          <p:nvPr>
            <p:ph type="title"/>
          </p:nvPr>
        </p:nvSpPr>
        <p:spPr>
          <a:xfrm>
            <a:off x="1143000" y="285750"/>
            <a:ext cx="7010400" cy="41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Types of Active Transport</a:t>
            </a:r>
            <a:endParaRPr/>
          </a:p>
        </p:txBody>
      </p:sp>
      <p:sp>
        <p:nvSpPr>
          <p:cNvPr id="419" name="Google Shape;419;p51"/>
          <p:cNvSpPr txBox="1">
            <a:spLocks noGrp="1"/>
          </p:cNvSpPr>
          <p:nvPr>
            <p:ph type="body" idx="1"/>
          </p:nvPr>
        </p:nvSpPr>
        <p:spPr>
          <a:xfrm>
            <a:off x="115100" y="958350"/>
            <a:ext cx="5674500" cy="4421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48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" sz="3200" b="1" i="0" u="none" strike="noStrike" cap="none">
                <a:solidFill>
                  <a:srgbClr val="FFF597"/>
                </a:solidFill>
                <a:latin typeface="Arial"/>
                <a:ea typeface="Arial"/>
                <a:cs typeface="Arial"/>
                <a:sym typeface="Arial"/>
              </a:rPr>
              <a:t>Exocytosis</a:t>
            </a:r>
            <a:r>
              <a:rPr lang="en" sz="3200" b="0" i="0" u="none" strike="noStrike" cap="none">
                <a:solidFill>
                  <a:srgbClr val="FFF59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Forces material out of cell</a:t>
            </a:r>
            <a:r>
              <a:rPr lang="en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bulk</a:t>
            </a:r>
            <a:endParaRPr/>
          </a:p>
          <a:p>
            <a:pPr marL="762000" marR="0" lvl="1" indent="-279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membrane surrounding the material fuses with cell membrane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2540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Cell changes shape – requires energy</a:t>
            </a:r>
            <a:endParaRPr sz="2400"/>
          </a:p>
          <a:p>
            <a:pPr marL="762000" marR="0" lvl="1" indent="-2540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EX:  Hormones or wastes released from cell</a:t>
            </a:r>
            <a:endParaRPr sz="2400"/>
          </a:p>
        </p:txBody>
      </p:sp>
      <p:pic>
        <p:nvPicPr>
          <p:cNvPr id="420" name="Google Shape;420;p51" descr="exocytosis 2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114550"/>
            <a:ext cx="185737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1"/>
          <p:cNvSpPr txBox="1"/>
          <p:nvPr/>
        </p:nvSpPr>
        <p:spPr>
          <a:xfrm>
            <a:off x="6400800" y="1143000"/>
            <a:ext cx="2057400" cy="75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Endocytosis &amp; Exocytosis </a:t>
            </a:r>
            <a:r>
              <a:rPr lang="en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animations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Membrane 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Selectively permeable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Some molecules can pass through the cell membrane but some cannot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In: Glucose, water, oxygen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Out: Waste and carbon dioxide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Small molecules can pass through the membrane easily (contains pores)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Membrane Structure</a:t>
            </a:r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Lipid Bilayer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two layers of phospholipids make a flexible barrier.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Phospholipids are composed of a: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Phosphate head (polar - water loving)</a:t>
            </a:r>
            <a:endParaRPr/>
          </a:p>
          <a:p>
            <a:pPr marL="0" marR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Fatty acid tail (nonpolar - water fearing)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9" descr="File:0302 Phospholipid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8925" y="1822025"/>
            <a:ext cx="4092657" cy="3192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Membrane Structure </a:t>
            </a:r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311700" y="12266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 are embedded in the membrane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Called a </a:t>
            </a:r>
            <a:r>
              <a:rPr lang="en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fluid mosaic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because it is composed of many different organic macromolecules that can move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3"/>
              </a:rPr>
              <a:t>Cell Membrane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Fluid Mosaic Model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30" descr="... membrane | by 140264j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8150" y="2921325"/>
            <a:ext cx="5081007" cy="2143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Membrane Structure </a:t>
            </a:r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Lipids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act as a barrier between the inside and the outside of the cell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Carbohydrates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act as receptors to decide if some materials can pass through the membrane or not.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act as pumps or channels for larger molecules</a:t>
            </a:r>
            <a:endParaRPr/>
          </a:p>
        </p:txBody>
      </p:sp>
      <p:pic>
        <p:nvPicPr>
          <p:cNvPr id="171" name="Google Shape;171;p31" descr="... plasma membra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149" y="2979099"/>
            <a:ext cx="3969899" cy="197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8975" y="2833575"/>
            <a:ext cx="3453324" cy="21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Transport </a:t>
            </a:r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categories of cell transport: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Passive Transport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(High → Low)  *cell does NOT use energy to move molecules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Diffusion				3. Facilitated Diffusion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Osmosis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Transport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(Low → High) *cell DOES use energy to move molecules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pumps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">
                <a:solidFill>
                  <a:srgbClr val="000000"/>
                </a:solidFill>
              </a:rPr>
              <a:t>Endocytosis and exocytosis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125" y="76200"/>
            <a:ext cx="7921746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Transport</a:t>
            </a:r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1"/>
          </p:nvPr>
        </p:nvSpPr>
        <p:spPr>
          <a:xfrm>
            <a:off x="311700" y="921400"/>
            <a:ext cx="8520600" cy="3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Particles move in response to a </a:t>
            </a:r>
            <a:r>
              <a:rPr lang="en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concentration gradient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Difference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between concentration (number of molecules) in a space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[Solutes = substance being dissolved (ex: sugar); Solvent = Dissolver (ex: water)]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Equilibrium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When particles are evenly distributed over a given space	</a:t>
            </a:r>
            <a:endParaRPr/>
          </a:p>
          <a:p>
            <a:pPr marL="9144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	  Low 			   Equal 				Low		High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4"/>
          <p:cNvSpPr/>
          <p:nvPr/>
        </p:nvSpPr>
        <p:spPr>
          <a:xfrm>
            <a:off x="932050" y="3361675"/>
            <a:ext cx="2101800" cy="1646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4"/>
          <p:cNvSpPr/>
          <p:nvPr/>
        </p:nvSpPr>
        <p:spPr>
          <a:xfrm>
            <a:off x="1224075" y="4092025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4"/>
          <p:cNvSpPr/>
          <p:nvPr/>
        </p:nvSpPr>
        <p:spPr>
          <a:xfrm>
            <a:off x="1578325" y="3923500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4"/>
          <p:cNvSpPr/>
          <p:nvPr/>
        </p:nvSpPr>
        <p:spPr>
          <a:xfrm>
            <a:off x="1595125" y="3568825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4"/>
          <p:cNvSpPr/>
          <p:nvPr/>
        </p:nvSpPr>
        <p:spPr>
          <a:xfrm>
            <a:off x="1384875" y="4594637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4"/>
          <p:cNvSpPr/>
          <p:nvPr/>
        </p:nvSpPr>
        <p:spPr>
          <a:xfrm>
            <a:off x="1322975" y="3589400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34"/>
          <p:cNvCxnSpPr>
            <a:stCxn id="190" idx="0"/>
            <a:endCxn id="190" idx="2"/>
          </p:cNvCxnSpPr>
          <p:nvPr/>
        </p:nvCxnSpPr>
        <p:spPr>
          <a:xfrm>
            <a:off x="1982950" y="3361675"/>
            <a:ext cx="0" cy="1646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7" name="Google Shape;197;p34"/>
          <p:cNvSpPr/>
          <p:nvPr/>
        </p:nvSpPr>
        <p:spPr>
          <a:xfrm>
            <a:off x="2344625" y="3568825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4"/>
          <p:cNvSpPr/>
          <p:nvPr/>
        </p:nvSpPr>
        <p:spPr>
          <a:xfrm>
            <a:off x="2731925" y="3774800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4"/>
          <p:cNvSpPr/>
          <p:nvPr/>
        </p:nvSpPr>
        <p:spPr>
          <a:xfrm>
            <a:off x="3474550" y="3361675"/>
            <a:ext cx="2101800" cy="1646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4"/>
          <p:cNvSpPr/>
          <p:nvPr/>
        </p:nvSpPr>
        <p:spPr>
          <a:xfrm>
            <a:off x="6017050" y="3361675"/>
            <a:ext cx="2101800" cy="1646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34"/>
          <p:cNvCxnSpPr>
            <a:stCxn id="199" idx="0"/>
            <a:endCxn id="199" idx="2"/>
          </p:cNvCxnSpPr>
          <p:nvPr/>
        </p:nvCxnSpPr>
        <p:spPr>
          <a:xfrm>
            <a:off x="4525450" y="3361675"/>
            <a:ext cx="0" cy="1646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p34"/>
          <p:cNvCxnSpPr>
            <a:stCxn id="200" idx="0"/>
            <a:endCxn id="200" idx="2"/>
          </p:cNvCxnSpPr>
          <p:nvPr/>
        </p:nvCxnSpPr>
        <p:spPr>
          <a:xfrm>
            <a:off x="7067950" y="3361675"/>
            <a:ext cx="0" cy="1646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34"/>
          <p:cNvSpPr/>
          <p:nvPr/>
        </p:nvSpPr>
        <p:spPr>
          <a:xfrm>
            <a:off x="3997600" y="3832650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/>
          <p:nvPr/>
        </p:nvSpPr>
        <p:spPr>
          <a:xfrm>
            <a:off x="4121012" y="4703625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4"/>
          <p:cNvSpPr/>
          <p:nvPr/>
        </p:nvSpPr>
        <p:spPr>
          <a:xfrm>
            <a:off x="3670025" y="4174550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4"/>
          <p:cNvSpPr/>
          <p:nvPr/>
        </p:nvSpPr>
        <p:spPr>
          <a:xfrm>
            <a:off x="3509212" y="3589400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/>
        </p:nvSpPr>
        <p:spPr>
          <a:xfrm>
            <a:off x="4719887" y="4388850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4"/>
          <p:cNvSpPr/>
          <p:nvPr/>
        </p:nvSpPr>
        <p:spPr>
          <a:xfrm>
            <a:off x="5048500" y="3832650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4"/>
          <p:cNvSpPr/>
          <p:nvPr/>
        </p:nvSpPr>
        <p:spPr>
          <a:xfrm>
            <a:off x="4706275" y="3589400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4"/>
          <p:cNvSpPr/>
          <p:nvPr/>
        </p:nvSpPr>
        <p:spPr>
          <a:xfrm>
            <a:off x="5048500" y="4174550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4"/>
          <p:cNvSpPr/>
          <p:nvPr/>
        </p:nvSpPr>
        <p:spPr>
          <a:xfrm>
            <a:off x="6326800" y="3568825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4"/>
          <p:cNvSpPr/>
          <p:nvPr/>
        </p:nvSpPr>
        <p:spPr>
          <a:xfrm>
            <a:off x="6426975" y="4018050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6672637" y="4203450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4"/>
          <p:cNvSpPr/>
          <p:nvPr/>
        </p:nvSpPr>
        <p:spPr>
          <a:xfrm>
            <a:off x="7284600" y="3568825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4"/>
          <p:cNvSpPr/>
          <p:nvPr/>
        </p:nvSpPr>
        <p:spPr>
          <a:xfrm>
            <a:off x="7548125" y="4092025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4"/>
          <p:cNvSpPr/>
          <p:nvPr/>
        </p:nvSpPr>
        <p:spPr>
          <a:xfrm>
            <a:off x="7841275" y="3568825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7708925" y="4780050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4"/>
          <p:cNvSpPr/>
          <p:nvPr/>
        </p:nvSpPr>
        <p:spPr>
          <a:xfrm>
            <a:off x="7363375" y="4203450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4"/>
          <p:cNvSpPr/>
          <p:nvPr/>
        </p:nvSpPr>
        <p:spPr>
          <a:xfrm>
            <a:off x="7462025" y="3737725"/>
            <a:ext cx="160800" cy="185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778</Words>
  <Application>Microsoft Office PowerPoint</Application>
  <PresentationFormat>On-screen Show (16:9)</PresentationFormat>
  <Paragraphs>132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Merriweather</vt:lpstr>
      <vt:lpstr>Roboto</vt:lpstr>
      <vt:lpstr>Simple Light</vt:lpstr>
      <vt:lpstr>Default Design</vt:lpstr>
      <vt:lpstr>Cell Membrane and Transport </vt:lpstr>
      <vt:lpstr>Cell Membrane </vt:lpstr>
      <vt:lpstr>Cell Membrane </vt:lpstr>
      <vt:lpstr>Cell Membrane Structure</vt:lpstr>
      <vt:lpstr>Cell Membrane Structure </vt:lpstr>
      <vt:lpstr>Cell Membrane Structure </vt:lpstr>
      <vt:lpstr>Cell Transport </vt:lpstr>
      <vt:lpstr>PowerPoint Presentation</vt:lpstr>
      <vt:lpstr>Cell Transport</vt:lpstr>
      <vt:lpstr>PowerPoint Presentation</vt:lpstr>
      <vt:lpstr>PowerPoint Presentation</vt:lpstr>
      <vt:lpstr>Passive Transport - Diffusion</vt:lpstr>
      <vt:lpstr>Passive Transport - Diffusion  </vt:lpstr>
      <vt:lpstr>Passive Transport - Diffusion </vt:lpstr>
      <vt:lpstr>Passive Transport - Diffusion </vt:lpstr>
      <vt:lpstr>PowerPoint Presentation</vt:lpstr>
      <vt:lpstr>Passive Transport - Osmosis </vt:lpstr>
      <vt:lpstr>PowerPoint Presentation</vt:lpstr>
      <vt:lpstr>Passive Transport - Osmosis </vt:lpstr>
      <vt:lpstr>Passive Transport - Osmosis</vt:lpstr>
      <vt:lpstr>Osmotic Pressure </vt:lpstr>
      <vt:lpstr>PowerPoint Presentation</vt:lpstr>
      <vt:lpstr>Active Transport </vt:lpstr>
      <vt:lpstr>Types of Active Transport</vt:lpstr>
      <vt:lpstr>Types of Active Transport</vt:lpstr>
      <vt:lpstr>Types of Active Transport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Membrane and Transport </dc:title>
  <dc:creator>Mateola, Adefunmilayo</dc:creator>
  <cp:lastModifiedBy>Mateola, Adefunmilayo</cp:lastModifiedBy>
  <cp:revision>1</cp:revision>
  <dcterms:modified xsi:type="dcterms:W3CDTF">2019-02-20T12:32:27Z</dcterms:modified>
</cp:coreProperties>
</file>